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6.jpg" ContentType="image/jpg"/>
  <Override PartName="/ppt/media/image27.jpg" ContentType="image/jpg"/>
  <Override PartName="/ppt/media/image28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41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85" r:id="rId2"/>
    <p:sldId id="520" r:id="rId3"/>
    <p:sldId id="585" r:id="rId4"/>
    <p:sldId id="584" r:id="rId5"/>
    <p:sldId id="587" r:id="rId6"/>
    <p:sldId id="590" r:id="rId7"/>
    <p:sldId id="589" r:id="rId8"/>
    <p:sldId id="569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8" r:id="rId18"/>
    <p:sldId id="559" r:id="rId19"/>
    <p:sldId id="564" r:id="rId20"/>
    <p:sldId id="565" r:id="rId21"/>
    <p:sldId id="591" r:id="rId22"/>
    <p:sldId id="592" r:id="rId23"/>
    <p:sldId id="593" r:id="rId24"/>
    <p:sldId id="566" r:id="rId25"/>
    <p:sldId id="567" r:id="rId26"/>
    <p:sldId id="521" r:id="rId27"/>
    <p:sldId id="568" r:id="rId28"/>
    <p:sldId id="570" r:id="rId29"/>
    <p:sldId id="571" r:id="rId30"/>
    <p:sldId id="576" r:id="rId31"/>
    <p:sldId id="539" r:id="rId32"/>
    <p:sldId id="540" r:id="rId33"/>
    <p:sldId id="541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544" r:id="rId44"/>
    <p:sldId id="545" r:id="rId45"/>
    <p:sldId id="546" r:id="rId46"/>
    <p:sldId id="547" r:id="rId47"/>
    <p:sldId id="578" r:id="rId48"/>
    <p:sldId id="579" r:id="rId49"/>
    <p:sldId id="572" r:id="rId50"/>
    <p:sldId id="573" r:id="rId51"/>
    <p:sldId id="577" r:id="rId52"/>
    <p:sldId id="574" r:id="rId53"/>
    <p:sldId id="580" r:id="rId54"/>
    <p:sldId id="581" r:id="rId55"/>
    <p:sldId id="582" r:id="rId56"/>
    <p:sldId id="583" r:id="rId57"/>
    <p:sldId id="594" r:id="rId58"/>
    <p:sldId id="595" r:id="rId59"/>
    <p:sldId id="596" r:id="rId60"/>
    <p:sldId id="597" r:id="rId61"/>
    <p:sldId id="575" r:id="rId62"/>
  </p:sldIdLst>
  <p:sldSz cx="9144000" cy="6858000" type="screen4x3"/>
  <p:notesSz cx="7010400" cy="9296400"/>
  <p:embeddedFontLst>
    <p:embeddedFont>
      <p:font typeface="Arial Narrow" panose="020B060402020202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Eurostile" panose="020B0504020202050204" pitchFamily="34" charset="77"/>
      <p:regular r:id="rId70"/>
      <p:bold r:id="rId71"/>
    </p:embeddedFont>
    <p:embeddedFont>
      <p:font typeface="Georgia" panose="02040502050405020303" pitchFamily="18" charset="0"/>
      <p:regular r:id="rId72"/>
      <p:bold r:id="rId73"/>
      <p:italic r:id="rId74"/>
      <p:boldItalic r:id="rId75"/>
    </p:embeddedFont>
    <p:embeddedFont>
      <p:font typeface="Montserrat" pitchFamily="2" charset="77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D9D9D9"/>
    <a:srgbClr val="787878"/>
    <a:srgbClr val="7F7F7F"/>
    <a:srgbClr val="C00000"/>
    <a:srgbClr val="000000"/>
    <a:srgbClr val="DDD9C3"/>
    <a:srgbClr val="4F81BD"/>
    <a:srgbClr val="BC322A"/>
    <a:srgbClr val="D138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56" autoAdjust="0"/>
    <p:restoredTop sz="95890" autoAdjust="0"/>
  </p:normalViewPr>
  <p:slideViewPr>
    <p:cSldViewPr snapToGrid="0" snapToObjects="1">
      <p:cViewPr varScale="1">
        <p:scale>
          <a:sx n="122" d="100"/>
          <a:sy n="122" d="100"/>
        </p:scale>
        <p:origin x="192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5" d="100"/>
          <a:sy n="45" d="100"/>
        </p:scale>
        <p:origin x="1891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C69F3A8-7989-4E38-A353-EDFAB1E724E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060857E-C542-4E61-BD67-FD042E16F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4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740465-4697-443F-AAB1-249B3192D9EF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7D40A1-9795-4F53-A771-B43E2AFF1A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4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Vijayakumar Bhagavatula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18-391 S2011 Lectures</a:t>
            </a:r>
          </a:p>
        </p:txBody>
      </p:sp>
    </p:spTree>
    <p:extLst>
      <p:ext uri="{BB962C8B-B14F-4D97-AF65-F5344CB8AC3E}">
        <p14:creationId xmlns:p14="http://schemas.microsoft.com/office/powerpoint/2010/main" val="2338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8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A612B-A231-51C3-EED4-D4F3C21F3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837D5-F8B3-3701-4BA1-F6B6BDC68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42F8A1-EA2F-8C93-8ADA-1620481DE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16525-9965-DAA6-2044-819F40282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2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36C83-6FB8-AFEB-5432-4E12DCA42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D5733-F45C-56B8-CED2-086465787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90C82-7714-3E05-5F32-7E859782C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EEB82-9EBC-8AB9-E5D4-5743FEAC8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4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BE138-3D9B-C940-B34E-CB0F1BC6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D0D04E-1A11-DA61-10A3-D73339F18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02CA3A-609A-FCF7-2410-ACBFAE7C7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5ED10-E0B3-6869-D91B-9F4BD42FC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60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16CD5-7EDF-742A-4F0E-2551AE5C6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AF01C6-1438-7D19-CAB6-14B478EB8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C2BCE-7FA7-9274-FFC0-97B5CDA78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3144F-6F6C-CB59-F229-5F7645909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2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1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DC5DC-D166-1A37-5A73-2B4AF00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4E313-7162-FA27-F44F-5A3ACB6C4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2161A-0F93-B6D8-6656-343AE6FFA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FDC5-A3FC-E758-86AB-ADE0AA6DE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0A042-C532-CC8E-D652-815A22DC2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930BEA-8EEF-B371-8622-8A3834150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64BCB-484B-C2D2-E4E7-CF92B98F3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87634-199D-6AA8-6A1B-4863D1EA9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6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25EC7-5B03-8296-8B0B-F15F154A7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355D5-20EE-D296-7CA9-5E88CD930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285F0-B21C-668B-58ED-88D6DC0A5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4CCE8-5EBB-3EB8-32E0-45F3E7BFC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3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6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70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9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Scene Radiance</a:t>
            </a:r>
          </a:p>
          <a:p>
            <a:r>
              <a:rPr lang="en-US" dirty="0"/>
              <a:t>Light emitted or reflected by the scene, continuous in space, time, and wavelength.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Optics</a:t>
            </a:r>
          </a:p>
          <a:p>
            <a:r>
              <a:rPr lang="en-US" dirty="0"/>
              <a:t>Projects the 3D scene onto the 2D sensor plane, determining field of view, scale, and optical blur.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Aperture</a:t>
            </a:r>
          </a:p>
          <a:p>
            <a:r>
              <a:rPr lang="en-US" dirty="0"/>
              <a:t>Controls the amount of light entering the camera and the depth of field.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Shutter</a:t>
            </a:r>
          </a:p>
          <a:p>
            <a:r>
              <a:rPr lang="en-US" dirty="0"/>
              <a:t>Controls exposure time, trading off motion blur against noise.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Sensor (CCD/CMOS)</a:t>
            </a:r>
          </a:p>
          <a:p>
            <a:r>
              <a:rPr lang="en-US" dirty="0"/>
              <a:t>A discrete grid of photodiodes that converts incoming photons into electrical charge.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Gain (ISO)</a:t>
            </a:r>
          </a:p>
          <a:p>
            <a:r>
              <a:rPr lang="en-US" dirty="0"/>
              <a:t>Amplifies the sensor signal to adjust brightness, increasing noise along with signal.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ADC (Analog-to-Digital Converter)</a:t>
            </a:r>
          </a:p>
          <a:p>
            <a:r>
              <a:rPr lang="en-US" dirty="0"/>
              <a:t>Quantizes the analog sensor voltages into digital pixel values.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RAW</a:t>
            </a:r>
          </a:p>
          <a:p>
            <a:r>
              <a:rPr lang="en-US" dirty="0"/>
              <a:t>Minimally processed sensor data preserving maximum dynamic range and information.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Demosaic</a:t>
            </a:r>
            <a:endParaRPr lang="en-US" b="1" dirty="0"/>
          </a:p>
          <a:p>
            <a:r>
              <a:rPr lang="en-US" dirty="0"/>
              <a:t>Reconstructs full RGB values at each pixel from the color filter array measurements.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Denoise and Sharpen</a:t>
            </a:r>
          </a:p>
          <a:p>
            <a:r>
              <a:rPr lang="en-US" dirty="0"/>
              <a:t>Reduces sensor noise and compensates for optical and sampling blur.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White Balance</a:t>
            </a:r>
          </a:p>
          <a:p>
            <a:r>
              <a:rPr lang="en-US" dirty="0"/>
              <a:t>Corrects color biases caused by different illumination spectra.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Gamma / Curve</a:t>
            </a:r>
          </a:p>
          <a:p>
            <a:r>
              <a:rPr lang="en-US" dirty="0"/>
              <a:t>Applies a nonlinear tone mapping to match human perception and display characteristics.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Compress</a:t>
            </a:r>
          </a:p>
          <a:p>
            <a:r>
              <a:rPr lang="en-US" dirty="0"/>
              <a:t>Reduces file size by removing perceptually redundant information.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JPEG</a:t>
            </a:r>
          </a:p>
          <a:p>
            <a:r>
              <a:rPr lang="en-US" dirty="0"/>
              <a:t>A compact, viewable image format optimized for storage and display, with information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46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Eurostile" panose="020B050402020205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8839" y="64328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306F10F-9470-314E-A784-D756E2F57882}" type="datetimeFigureOut">
              <a:rPr lang="en-US" smtClean="0"/>
              <a:pPr/>
              <a:t>1/16/26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8735" y="64466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86532" y="64466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68C3450-B1A6-CF46-933E-ABA1FF9AB2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43"/>
            <a:ext cx="8229600" cy="1143000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  <a:lvl2pPr>
              <a:defRPr>
                <a:latin typeface="Eurostile" panose="020B0504020202050204" pitchFamily="34" charset="77"/>
              </a:defRPr>
            </a:lvl2pPr>
            <a:lvl3pPr>
              <a:defRPr>
                <a:latin typeface="Eurostile" panose="020B0504020202050204" pitchFamily="34" charset="77"/>
              </a:defRPr>
            </a:lvl3pPr>
            <a:lvl4pPr>
              <a:defRPr>
                <a:latin typeface="Eurostile" panose="020B0504020202050204" pitchFamily="34" charset="77"/>
              </a:defRPr>
            </a:lvl4pPr>
            <a:lvl5pPr>
              <a:defRPr>
                <a:latin typeface="Eurostile" panose="020B0504020202050204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4D493-2259-4D22-967F-E2FDC0CCAC08}"/>
              </a:ext>
            </a:extLst>
          </p:cNvPr>
          <p:cNvCxnSpPr/>
          <p:nvPr userDrawn="1"/>
        </p:nvCxnSpPr>
        <p:spPr>
          <a:xfrm flipV="1">
            <a:off x="0" y="1093696"/>
            <a:ext cx="71845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2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1/21/26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478AF1-C588-178C-D6F0-6AC1768F2DAF}"/>
              </a:ext>
            </a:extLst>
          </p:cNvPr>
          <p:cNvCxnSpPr/>
          <p:nvPr userDrawn="1"/>
        </p:nvCxnSpPr>
        <p:spPr>
          <a:xfrm flipV="1">
            <a:off x="0" y="1093696"/>
            <a:ext cx="71845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88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6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6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1/21/26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4250A2-0579-D554-C98C-977817BB2182}"/>
              </a:ext>
            </a:extLst>
          </p:cNvPr>
          <p:cNvCxnSpPr/>
          <p:nvPr userDrawn="1"/>
        </p:nvCxnSpPr>
        <p:spPr>
          <a:xfrm flipV="1">
            <a:off x="0" y="1093696"/>
            <a:ext cx="71845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1/21/26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BF3C93-1BA9-60ED-6EBA-B1A15B82746E}"/>
              </a:ext>
            </a:extLst>
          </p:cNvPr>
          <p:cNvCxnSpPr/>
          <p:nvPr userDrawn="1"/>
        </p:nvCxnSpPr>
        <p:spPr>
          <a:xfrm flipV="1">
            <a:off x="0" y="1093696"/>
            <a:ext cx="71845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20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Eurostile" panose="020B0504020202050204" pitchFamily="34" charset="77"/>
              </a:defRPr>
            </a:lvl1pPr>
            <a:lvl2pPr>
              <a:defRPr sz="2800">
                <a:latin typeface="Eurostile" panose="020B0504020202050204" pitchFamily="34" charset="77"/>
              </a:defRPr>
            </a:lvl2pPr>
            <a:lvl3pPr>
              <a:defRPr sz="2400">
                <a:latin typeface="Eurostile" panose="020B0504020202050204" pitchFamily="34" charset="77"/>
              </a:defRPr>
            </a:lvl3pPr>
            <a:lvl4pPr>
              <a:defRPr sz="2000">
                <a:latin typeface="Eurostile" panose="020B0504020202050204" pitchFamily="34" charset="77"/>
              </a:defRPr>
            </a:lvl4pPr>
            <a:lvl5pPr>
              <a:defRPr sz="2000">
                <a:latin typeface="Eurostile" panose="020B0504020202050204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Eurostile" panose="020B0504020202050204" pitchFamily="34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604000" y="6426943"/>
            <a:ext cx="2451100" cy="3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4.png"/><Relationship Id="rId4" Type="http://schemas.openxmlformats.org/officeDocument/2006/relationships/image" Target="../media/image4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42.png"/><Relationship Id="rId4" Type="http://schemas.openxmlformats.org/officeDocument/2006/relationships/image" Target="../media/image2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roli.web.cern.ch/lecture_cmos_vs_ccd_pixel_sensor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766800"/>
            <a:ext cx="9144000" cy="2075873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  <a:t>18-799: Applied Computer Vision</a:t>
            </a:r>
            <a:b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</a:br>
            <a:r>
              <a:rPr lang="en-US" sz="22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Spring 2026</a:t>
            </a:r>
            <a:endParaRPr lang="en-US" sz="2000" dirty="0">
              <a:latin typeface="Eurostile" panose="020B050402020205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7A1A1-0162-9708-01C0-745EDA5157A2}"/>
              </a:ext>
            </a:extLst>
          </p:cNvPr>
          <p:cNvSpPr txBox="1"/>
          <p:nvPr/>
        </p:nvSpPr>
        <p:spPr>
          <a:xfrm>
            <a:off x="2286000" y="324433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Image Formation </a:t>
            </a:r>
            <a:endParaRPr lang="en-RW" sz="28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60248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2DCE-B571-27DC-7745-B7EF8ADA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9FEC7-076D-E011-A85B-B57952238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07694"/>
                <a:ext cx="8229600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lvl="1"/>
                <a:r>
                  <a:rPr lang="en-US" dirty="0"/>
                  <a:t>An inhomogeneous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converted to a homogeneous vector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as follows</a:t>
                </a:r>
                <a:endParaRPr lang="en-R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 with augmented vector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To convert in the opposite direction we divide by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:</a:t>
                </a:r>
                <a:endParaRPr lang="en-R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˜"/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acc>
                        <m:accPr>
                          <m:chr m:val="˜"/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˜"/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W" dirty="0"/>
              </a:p>
              <a:p>
                <a:pPr lvl="1"/>
                <a:r>
                  <a:rPr lang="en-US" dirty="0"/>
                  <a:t>Homogeneous points whose last element is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are called ideal points or points at infinity. These points can't be represented with inhomogeneous coordinates</a:t>
                </a:r>
                <a:r>
                  <a:rPr lang="en-RW" dirty="0">
                    <a:effectLst/>
                  </a:rPr>
                  <a:t> </a:t>
                </a:r>
                <a:endParaRPr lang="en-RW" sz="5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9FEC7-076D-E011-A85B-B57952238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07694"/>
                <a:ext cx="8229600" cy="4525963"/>
              </a:xfrm>
              <a:blipFill>
                <a:blip r:embed="rId2"/>
                <a:stretch>
                  <a:fillRect t="-1676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76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3251-5949-7B38-2553-9290D35E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B172D-988B-BC5A-A125-CF11D5C82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2D lines can also be expressed using homogeneous coordinates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𝐥</m:t>
                        </m:r>
                      </m:e>
                    </m:acc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sSup>
                      <m:sSup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∣</m:t>
                        </m:r>
                        <m:sSup>
                          <m:sSupPr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˜"/>
                                <m:ctrlPr>
                                  <a:rPr lang="en-RW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⊤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  <m:box>
                      <m:box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⇔</m:t>
                    </m:r>
                    <m:box>
                      <m:box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𝑏𝑦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=0}</m:t>
                    </m:r>
                  </m:oMath>
                </a14:m>
                <a:endParaRPr lang="en-RW" sz="2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 exception is the line at infinity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˜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𝐥</m:t>
                            </m:r>
                          </m:e>
                        </m:acc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=(0,0,1</m:t>
                    </m:r>
                    <m:sSup>
                      <m:sSup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which passes through all ideal points.</a:t>
                </a:r>
                <a:endParaRPr lang="en-RW" sz="2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B172D-988B-BC5A-A125-CF11D5C82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18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1743-A681-DA60-4C3A-1FF8231A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A2744-1D52-946B-2D11-F8F77E969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Cross product of two vector: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𝐛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𝐣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𝐤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W" sz="1800" dirty="0"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000" b="1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Cross product expressed as the product of a skew-symmetric matrix and a vector</a:t>
                </a:r>
                <a:endParaRPr lang="en-RW" sz="2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𝐚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𝐛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𝐚</m:t>
                    </m:r>
                    <m:sSub>
                      <m:sSub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b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𝐛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RW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RW" sz="2000" dirty="0">
                    <a:effectLst/>
                  </a:rPr>
                  <a:t> </a:t>
                </a:r>
              </a:p>
              <a:p>
                <a:pPr marL="800100" lvl="2" indent="0">
                  <a:buNone/>
                </a:pPr>
                <a:endParaRPr lang="en-RW" sz="2000" dirty="0"/>
              </a:p>
              <a:p>
                <a:pPr marL="285750"/>
                <a:r>
                  <a:rPr lang="en-RW" sz="2000" b="1"/>
                  <a:t>See</a:t>
                </a:r>
                <a:r>
                  <a:rPr lang="en-RW" sz="2000"/>
                  <a:t> </a:t>
                </a:r>
                <a:r>
                  <a:rPr lang="en-US" sz="2000" dirty="0"/>
                  <a:t>Levi-Civita symbol for more info.</a:t>
                </a:r>
              </a:p>
              <a:p>
                <a:pPr marL="800100" lvl="2" indent="0">
                  <a:buNone/>
                </a:pPr>
                <a:endParaRPr lang="en-US" sz="2000" dirty="0"/>
              </a:p>
              <a:p>
                <a:pPr marL="800100" lvl="2" indent="0">
                  <a:buNone/>
                </a:pPr>
                <a:endParaRPr lang="en-RW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A2744-1D52-946B-2D11-F8F77E969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401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204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1743-A681-DA60-4C3A-1FF8231A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A2744-1D52-946B-2D11-F8F77E969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0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homogeneous coordinates, the intersection of two lines is given by:</a:t>
                </a:r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sz="4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RW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𝐥</m:t>
                              </m:r>
                            </m:e>
                          </m:acc>
                        </m:e>
                        <m:sub>
                          <m: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RW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𝐥</m:t>
                              </m:r>
                            </m:e>
                          </m:acc>
                        </m:e>
                        <m:sub>
                          <m: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RW" sz="4000" dirty="0"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40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Similarly, the line joining two points can be compactly written as:</a:t>
                </a:r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𝐥</m:t>
                          </m:r>
                        </m:e>
                      </m:acc>
                      <m:r>
                        <a:rPr lang="en-US" sz="4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2" indent="0">
                  <a:buNone/>
                </a:pPr>
                <a:r>
                  <a:rPr lang="en-RW" sz="4000" dirty="0">
                    <a:effectLst/>
                  </a:rPr>
                  <a:t> </a:t>
                </a:r>
                <a:endParaRPr lang="en-RW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A2744-1D52-946B-2D11-F8F77E969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3081" r="-772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3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0AE5-F4B5-9F36-1798-8EB631B2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Line: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7B223B-EE70-10F3-F33C-F988150A8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8587"/>
            <a:ext cx="8229600" cy="39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0AE5-F4B5-9F36-1798-8EB631B2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Line: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AD3838-9E96-4775-EC9F-93653DFD7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25010"/>
            <a:ext cx="8229600" cy="40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0534-D28D-405B-FEF2-02CAC6DE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Conics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24AA11-DC91-4742-0566-FC2184006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06817"/>
            <a:ext cx="8229600" cy="2312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99C40D-5533-AD6C-EF2A-BF144B8B0F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166018"/>
                <a:ext cx="82296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18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More complex algebraic objects can be represented using polynomial homogeneous equations.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example, conic sections (arising as the intersection of a plane and a 3D cone) can be written using quadric equations:</a:t>
                </a:r>
                <a:endParaRPr lang="en-RW" sz="1800" dirty="0"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RW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p>
                            <m:sSupPr>
                              <m:ctrlPr>
                                <a:rPr lang="en-RW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RW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8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𝐐</m:t>
                          </m:r>
                          <m:acc>
                            <m:accPr>
                              <m:chr m:val="̅"/>
                              <m:ctrlPr>
                                <a:rPr lang="en-RW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RW" sz="1800" dirty="0"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99C40D-5533-AD6C-EF2A-BF144B8B0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18"/>
                <a:ext cx="8229600" cy="4525963"/>
              </a:xfrm>
              <a:prstGeom prst="rect">
                <a:avLst/>
              </a:prstGeom>
              <a:blipFill>
                <a:blip r:embed="rId3"/>
                <a:stretch>
                  <a:fillRect l="-463" t="-559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186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1FCED-5D90-956A-2EE4-28277DCF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3D Quadrics</a:t>
            </a:r>
            <a:endParaRPr lang="en-R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12902-7E9F-5D6B-9666-7A64F0F2F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17209"/>
            <a:ext cx="8229600" cy="2891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C63DF-3210-20CE-286A-EFF840933A30}"/>
              </a:ext>
            </a:extLst>
          </p:cNvPr>
          <p:cNvSpPr txBox="1"/>
          <p:nvPr/>
        </p:nvSpPr>
        <p:spPr>
          <a:xfrm>
            <a:off x="457200" y="5811780"/>
            <a:ext cx="793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Eurostile" panose="020B0504020202050204" pitchFamily="34" charset="77"/>
              </a:rPr>
              <a:t>Paschalidou</a:t>
            </a:r>
            <a:r>
              <a:rPr lang="en-US" sz="1200" dirty="0">
                <a:effectLst/>
                <a:latin typeface="Eurostile" panose="020B0504020202050204" pitchFamily="34" charset="77"/>
              </a:rPr>
              <a:t>, </a:t>
            </a:r>
            <a:r>
              <a:rPr lang="en-US" sz="1200" dirty="0" err="1">
                <a:effectLst/>
                <a:latin typeface="Eurostile" panose="020B0504020202050204" pitchFamily="34" charset="77"/>
              </a:rPr>
              <a:t>Ulusoy</a:t>
            </a:r>
            <a:r>
              <a:rPr lang="en-US" sz="1200" dirty="0">
                <a:effectLst/>
                <a:latin typeface="Eurostile" panose="020B0504020202050204" pitchFamily="34" charset="77"/>
              </a:rPr>
              <a:t> and Geiger: </a:t>
            </a:r>
            <a:r>
              <a:rPr lang="en-US" sz="1200" dirty="0" err="1">
                <a:effectLst/>
                <a:latin typeface="Eurostile" panose="020B0504020202050204" pitchFamily="34" charset="77"/>
              </a:rPr>
              <a:t>Superquadrics</a:t>
            </a:r>
            <a:r>
              <a:rPr lang="en-US" sz="1200" dirty="0">
                <a:effectLst/>
                <a:latin typeface="Eurostile" panose="020B0504020202050204" pitchFamily="34" charset="77"/>
              </a:rPr>
              <a:t> Revisited: Learning 3D Shape Parsing beyond Cuboids. CVPR, 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3D2B4B-2240-8504-59AF-6A747D813A67}"/>
                  </a:ext>
                </a:extLst>
              </p:cNvPr>
              <p:cNvSpPr txBox="1"/>
              <p:nvPr/>
            </p:nvSpPr>
            <p:spPr>
              <a:xfrm>
                <a:off x="457200" y="1380223"/>
                <a:ext cx="729113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The 3D analog of 2D conics is a quadric surface:</a:t>
                </a:r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p>
                            <m:sSup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𝐐</m:t>
                          </m:r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3D2B4B-2240-8504-59AF-6A747D81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80223"/>
                <a:ext cx="7291136" cy="954107"/>
              </a:xfrm>
              <a:prstGeom prst="rect">
                <a:avLst/>
              </a:prstGeom>
              <a:blipFill>
                <a:blip r:embed="rId3"/>
                <a:stretch>
                  <a:fillRect l="-696" t="-2632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55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A1C3-4ED0-410D-5F48-A191A58D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Translation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578" y="3958389"/>
                <a:ext cx="8085221" cy="216777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(2D Translation of the Input, 2 </a:t>
                </a:r>
                <a:r>
                  <a:rPr lang="en-US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DoF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𝐭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acc>
                        <m:accPr>
                          <m:chr m:val="̅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⇒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Using homogeneous representations allows to chain/invert transformations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Augmented vectors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can always be replaced by general homogeneous ones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acc>
                  </m:oMath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578" y="3958389"/>
                <a:ext cx="8085221" cy="2167774"/>
              </a:xfrm>
              <a:blipFill>
                <a:blip r:embed="rId2"/>
                <a:stretch>
                  <a:fillRect l="-157" t="-2326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B93F75-D5A6-A74F-3FC4-22556778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43439"/>
            <a:ext cx="7772400" cy="25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A1C3-4ED0-410D-5F48-A191A58D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Affine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579" y="4138863"/>
                <a:ext cx="8085221" cy="216777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Equivalent to 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2D Linear Transformation, 6 </a:t>
                </a:r>
                <a:r>
                  <a:rPr lang="en-US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DoF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𝐀𝐱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𝐭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acc>
                        <m:accPr>
                          <m:chr m:val="̅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2×2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an arbitrary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2×2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matrix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Parallel lines remain parallel under affine transformations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579" y="4138863"/>
                <a:ext cx="8085221" cy="2167774"/>
              </a:xfrm>
              <a:blipFill>
                <a:blip r:embed="rId2"/>
                <a:stretch>
                  <a:fillRect l="-628" t="-1163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B93F75-D5A6-A74F-3FC4-22556778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43439"/>
            <a:ext cx="7772400" cy="25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0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69DD-3CA5-EEF4-3360-0801F7F7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F41C-D981-0A90-3DF6-BE535E45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785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today’s class we will learn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b="1" dirty="0"/>
              <a:t>Homogeneous Coordinates and transformation</a:t>
            </a:r>
          </a:p>
          <a:p>
            <a:pPr lvl="1"/>
            <a:r>
              <a:rPr lang="en-US" sz="2400" b="1" dirty="0"/>
              <a:t>Geometric primitive</a:t>
            </a:r>
          </a:p>
          <a:p>
            <a:pPr lvl="1"/>
            <a:r>
              <a:rPr lang="en-US" sz="2400" dirty="0"/>
              <a:t>Geometric Image formation</a:t>
            </a:r>
          </a:p>
          <a:p>
            <a:pPr lvl="1"/>
            <a:r>
              <a:rPr lang="en-US" sz="2400" dirty="0"/>
              <a:t>Photometric image formation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1370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A1C3-4ED0-410D-5F48-A191A58D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Projective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579" y="4138863"/>
                <a:ext cx="8085221" cy="216777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8 </a:t>
                </a:r>
                <a:r>
                  <a:rPr lang="en-US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DoF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˜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˜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</m:acc>
                      <m:acc>
                        <m:accPr>
                          <m:chr m:val="˜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d>
                        <m:d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˜"/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˜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𝐇</m:t>
                        </m:r>
                      </m:e>
                    </m:acc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3×3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an arbitrary homogeneous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3×3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matrix (specified up to scale)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Projective transformations preserve straight lines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579" y="4138863"/>
                <a:ext cx="8085221" cy="2167774"/>
              </a:xfrm>
              <a:blipFill>
                <a:blip r:embed="rId3"/>
                <a:stretch>
                  <a:fillRect l="-628" t="-1163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B93F75-D5A6-A74F-3FC4-22556778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43439"/>
            <a:ext cx="7772400" cy="25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63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A1037-440C-0D73-02B8-16DBD07C5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6662-5475-15E0-9167-1CD8A5C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Projective</a:t>
            </a:r>
            <a:endParaRPr lang="en-RW" dirty="0"/>
          </a:p>
        </p:txBody>
      </p:sp>
      <p:pic>
        <p:nvPicPr>
          <p:cNvPr id="1026" name="Picture 2" descr="What Is a Vanishing Point and How to Perfect It in ...">
            <a:extLst>
              <a:ext uri="{FF2B5EF4-FFF2-40B4-BE49-F238E27FC236}">
                <a16:creationId xmlns:a16="http://schemas.microsoft.com/office/drawing/2014/main" id="{F62F9B28-4D01-08A8-E6D4-F9C09824F3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5" y="1656776"/>
            <a:ext cx="6521051" cy="37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ABCAA-B4E8-5866-2FCC-68CE7CE173F3}"/>
              </a:ext>
            </a:extLst>
          </p:cNvPr>
          <p:cNvSpPr txBox="1"/>
          <p:nvPr/>
        </p:nvSpPr>
        <p:spPr>
          <a:xfrm>
            <a:off x="2276061" y="5938244"/>
            <a:ext cx="4591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ontserrat" panose="020F0502020204030204" pitchFamily="34" charset="0"/>
              </a:rPr>
              <a:t>©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" panose="020F0502020204030204" pitchFamily="34" charset="0"/>
              </a:rPr>
              <a:t>commons.wikimedia.org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07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C498A-60DE-BAEF-A11C-40080485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65E5-F408-A6D1-4A7E-922FE875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Projective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464C91-02D1-0A7B-81EE-6ED1BDD78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800" dirty="0"/>
                  <a:t>A </a:t>
                </a:r>
                <a:r>
                  <a:rPr lang="en-US" sz="1800" dirty="0" err="1"/>
                  <a:t>homography</a:t>
                </a:r>
                <a:r>
                  <a:rPr lang="en-US" sz="1800" dirty="0"/>
                  <a:t> is defined in homogeneous coordinates as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˜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acc>
                        <m:accPr>
                          <m:chr m:val="˜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sz="18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3×3</m:t>
                          </m:r>
                        </m:sup>
                      </m:sSup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20000"/>
                  </a:lnSpc>
                </a:pPr>
                <a:r>
                  <a:rPr lang="en-US" sz="1800" dirty="0"/>
                  <a:t>Write the point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in homogeneous form: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20000"/>
                  </a:lnSpc>
                </a:pPr>
                <a:r>
                  <a:rPr lang="en-US" sz="1800" dirty="0"/>
                  <a:t>Let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20000"/>
                  </a:lnSpc>
                </a:pPr>
                <a:r>
                  <a:rPr lang="en-US" sz="1800" dirty="0"/>
                  <a:t>We now have: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˜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˜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˜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2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464C91-02D1-0A7B-81EE-6ED1BDD7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64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A1077-16F8-6B07-FFC8-82760FDC6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642B-9D77-5288-A821-5941C5C8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Projective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05265F7-84E7-BF15-7816-18DA2B6A9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Homogeneous coordinates represent points up to scale.</a:t>
                </a:r>
                <a:br>
                  <a:rPr lang="en-US" dirty="0"/>
                </a:br>
                <a:r>
                  <a:rPr lang="en-US" dirty="0"/>
                  <a:t>To recover Euclidean coordinates, we divide by the last component: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Substituting gives exactly: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05265F7-84E7-BF15-7816-18DA2B6A9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3081" r="-2469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74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A22-53A3-1A13-174A-B4352EBB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Transformation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712986-C85F-DA5A-7A15-C9BD0831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25" y="1600200"/>
            <a:ext cx="77967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4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A22-53A3-1A13-174A-B4352EBB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3D Transformation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E14ABF-87DF-0BE1-A28B-71C41702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25" y="1600200"/>
            <a:ext cx="77967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3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214E-60C6-080F-7EB4-954301DA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Geometric Image Formation</a:t>
            </a:r>
            <a:endParaRPr lang="en-RW"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BF83AB-CC0E-0B67-1656-456143241FE0}"/>
              </a:ext>
            </a:extLst>
          </p:cNvPr>
          <p:cNvGrpSpPr/>
          <p:nvPr/>
        </p:nvGrpSpPr>
        <p:grpSpPr>
          <a:xfrm>
            <a:off x="1058777" y="1287381"/>
            <a:ext cx="6581274" cy="1852862"/>
            <a:chOff x="1299409" y="2526633"/>
            <a:chExt cx="6581274" cy="18528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CD2FAE-CD65-D255-96F2-CF089513004B}"/>
                </a:ext>
              </a:extLst>
            </p:cNvPr>
            <p:cNvSpPr/>
            <p:nvPr/>
          </p:nvSpPr>
          <p:spPr>
            <a:xfrm>
              <a:off x="4259177" y="3242508"/>
              <a:ext cx="613611" cy="81814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1499984" lon="18899970" rev="58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FE0AF6A-1926-4C53-B939-D762FD90B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09" y="3629520"/>
              <a:ext cx="6581274" cy="48128"/>
            </a:xfrm>
            <a:prstGeom prst="line">
              <a:avLst/>
            </a:prstGeom>
            <a:ln w="9525">
              <a:solidFill>
                <a:schemeClr val="tx1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B0D945-3340-2A80-0B32-22FC112D7558}"/>
                </a:ext>
              </a:extLst>
            </p:cNvPr>
            <p:cNvCxnSpPr/>
            <p:nvPr/>
          </p:nvCxnSpPr>
          <p:spPr>
            <a:xfrm flipV="1">
              <a:off x="4572000" y="2935705"/>
              <a:ext cx="0" cy="7339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8660DD-0631-3259-9111-0C1AF3FA7DEF}"/>
                </a:ext>
              </a:extLst>
            </p:cNvPr>
            <p:cNvCxnSpPr/>
            <p:nvPr/>
          </p:nvCxnSpPr>
          <p:spPr>
            <a:xfrm flipH="1">
              <a:off x="4211053" y="3669632"/>
              <a:ext cx="360947" cy="5534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EBE817-343C-F5FC-2841-AF8F4FAB0644}"/>
                </a:ext>
              </a:extLst>
            </p:cNvPr>
            <p:cNvSpPr/>
            <p:nvPr/>
          </p:nvSpPr>
          <p:spPr>
            <a:xfrm>
              <a:off x="1676369" y="2526633"/>
              <a:ext cx="1455745" cy="1852862"/>
            </a:xfrm>
            <a:prstGeom prst="rect">
              <a:avLst/>
            </a:prstGeom>
            <a:solidFill>
              <a:schemeClr val="bg1">
                <a:lumMod val="75000"/>
                <a:alpha val="41409"/>
              </a:schemeClr>
            </a:solidFill>
            <a:ln>
              <a:noFill/>
            </a:ln>
            <a:scene3d>
              <a:camera prst="orthographicFront">
                <a:rot lat="1499984" lon="18899970" rev="58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4F1BD-35EA-C685-CE41-B11FA717803C}"/>
                </a:ext>
              </a:extLst>
            </p:cNvPr>
            <p:cNvSpPr/>
            <p:nvPr/>
          </p:nvSpPr>
          <p:spPr>
            <a:xfrm>
              <a:off x="2323662" y="3621509"/>
              <a:ext cx="96254" cy="962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pic>
          <p:nvPicPr>
            <p:cNvPr id="15" name="Graphic 14" descr="Airplane outline">
              <a:extLst>
                <a:ext uri="{FF2B5EF4-FFF2-40B4-BE49-F238E27FC236}">
                  <a16:creationId xmlns:a16="http://schemas.microsoft.com/office/drawing/2014/main" id="{21556185-3976-34B7-92A5-3972D8CF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922998" y="3176332"/>
              <a:ext cx="914400" cy="9144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3E14342-1726-AFE8-EBEF-09956A4B0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2295" y="3665616"/>
              <a:ext cx="64570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89F6CA-611E-055B-7F99-E8432C093C0A}"/>
                </a:ext>
              </a:extLst>
            </p:cNvPr>
            <p:cNvSpPr/>
            <p:nvPr/>
          </p:nvSpPr>
          <p:spPr>
            <a:xfrm>
              <a:off x="4519873" y="3617493"/>
              <a:ext cx="96254" cy="962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pic>
          <p:nvPicPr>
            <p:cNvPr id="21" name="Graphic 20" descr="Airplane outline">
              <a:extLst>
                <a:ext uri="{FF2B5EF4-FFF2-40B4-BE49-F238E27FC236}">
                  <a16:creationId xmlns:a16="http://schemas.microsoft.com/office/drawing/2014/main" id="{60799420-4889-31F9-76E2-E8815B960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29863" y="3292641"/>
              <a:ext cx="914400" cy="9144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A32BF80-7542-52E9-C665-357DF09BB1D6}"/>
                </a:ext>
              </a:extLst>
            </p:cNvPr>
            <p:cNvSpPr/>
            <p:nvPr/>
          </p:nvSpPr>
          <p:spPr>
            <a:xfrm>
              <a:off x="6448927" y="3356819"/>
              <a:ext cx="45719" cy="481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4B4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85145B-4ECB-0159-0E99-93F38899A545}"/>
                </a:ext>
              </a:extLst>
            </p:cNvPr>
            <p:cNvSpPr/>
            <p:nvPr/>
          </p:nvSpPr>
          <p:spPr>
            <a:xfrm>
              <a:off x="2354170" y="3990483"/>
              <a:ext cx="45719" cy="481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4B4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F118A97-60AF-F614-7162-153E34F61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1982" y="3387958"/>
              <a:ext cx="4043701" cy="6120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DFDA8C-6F58-D752-CA7E-23D47EFF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" y="3533267"/>
            <a:ext cx="7772400" cy="18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40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1829-86F5-41CD-83CD-6997FD2B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Perspective Projection</a:t>
            </a:r>
            <a:endParaRPr lang="en-R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45803-0F40-8506-8885-3C8DAFECB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 perspective projection, we have: 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⇔</m:t>
                    </m:r>
                    <m:sSub>
                      <m:sSub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˜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RW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R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R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RW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RW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Note that this projection is linear when using homogeneous coordinates.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After the projection it is not possible to recover the distance of the 3D point from the image.</a:t>
                </a:r>
              </a:p>
              <a:p>
                <a:endParaRPr lang="en-RW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45803-0F40-8506-8885-3C8DAFECB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2241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2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3584-8774-712D-51CF-E2ECCC95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Perspective Projection</a:t>
            </a:r>
            <a:endParaRPr lang="en-R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17E61E-2341-B404-60AA-721EAACCB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9977"/>
            <a:ext cx="8944086" cy="46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2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0C15F-FF8F-6A3F-2FF0-3BC699E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Perspective Projection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C098-66DB-FC7A-7A8C-C26B3A4FE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3474"/>
                <a:ext cx="8229600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complete perspective projection model is given by: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RW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RW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RW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left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3×3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submatrix of the projection matrix is called calibration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𝐊</m:t>
                    </m:r>
                  </m:oMath>
                </a14:m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parameters of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𝐊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called camera intrinsics (as opposed to extrinsic pose)</a:t>
                </a:r>
                <a:b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independent, allowing for different pixel aspect ratios</a:t>
                </a:r>
                <a:b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skew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arises due to the sensor not mounted perpendicular to the optical axis</a:t>
                </a:r>
                <a:b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 practice, we often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but model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𝐜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RW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RW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RW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C098-66DB-FC7A-7A8C-C26B3A4F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3474"/>
                <a:ext cx="8229600" cy="4525963"/>
              </a:xfrm>
              <a:blipFill>
                <a:blip r:embed="rId2"/>
                <a:stretch>
                  <a:fillRect l="-463" t="-560" b="-10924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90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0A5CC-CB98-9A47-DF78-E597CF7EF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383E-FF9D-15BB-59B9-1E4846C1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647EF-3A97-00F5-140A-3F6DC5273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computer vision, image formation is a chain of transformations: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/>
                      <m:t> </m:t>
                    </m:r>
                    <m:r>
                      <m:rPr>
                        <m:nor/>
                      </m:rPr>
                      <a:rPr lang="en-US"/>
                      <m:t>World</m:t>
                    </m:r>
                    <m:r>
                      <m:rPr>
                        <m:nor/>
                      </m:rPr>
                      <a:rPr lang="en-US"/>
                      <m:t> → </m:t>
                    </m:r>
                    <m:r>
                      <m:rPr>
                        <m:nor/>
                      </m:rPr>
                      <a:rPr lang="en-US"/>
                      <m:t>Camera</m:t>
                    </m:r>
                    <m:r>
                      <m:rPr>
                        <m:nor/>
                      </m:rPr>
                      <a:rPr lang="en-US" i="1"/>
                      <m:t>  </m:t>
                    </m:r>
                    <m:r>
                      <m:rPr>
                        <m:nor/>
                      </m:rPr>
                      <a:rPr lang="en-US"/>
                      <m:t>→ </m:t>
                    </m:r>
                    <m:r>
                      <m:rPr>
                        <m:nor/>
                      </m:rPr>
                      <a:rPr lang="en-US"/>
                      <m:t>Image</m:t>
                    </m:r>
                    <m:r>
                      <m:rPr>
                        <m:nor/>
                      </m:rPr>
                      <a:rPr lang="en-US" i="1"/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each step is linear: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then the whole pipeline collapses into: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647EF-3A97-00F5-140A-3F6DC5273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898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430B-020F-9DA2-78BC-6EF140CD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Chaining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E3CD6-0074-96D8-EF70-9A5A9E966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𝐊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be the calibration matrix (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intrinsics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and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𝐑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𝐭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 camera pose (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extrinsics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chain both transformations to project a point in world coordinates to the image:</a:t>
                </a:r>
                <a:endParaRPr lang="en-RW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𝐊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𝐊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𝐑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𝐭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𝐊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𝐑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𝐭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RW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E3CD6-0074-96D8-EF70-9A5A9E966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840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22423BD-437C-1EC2-478F-9AE874D22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84" y="3783452"/>
            <a:ext cx="5702969" cy="26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1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CD2FAE-CD65-D255-96F2-CF089513004B}"/>
              </a:ext>
            </a:extLst>
          </p:cNvPr>
          <p:cNvSpPr/>
          <p:nvPr/>
        </p:nvSpPr>
        <p:spPr>
          <a:xfrm>
            <a:off x="4259177" y="3242508"/>
            <a:ext cx="613611" cy="8181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>
              <a:rot lat="1499984" lon="18899970" rev="58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F214E-60C6-080F-7EB4-954301DA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Perspective Projection</a:t>
            </a:r>
            <a:endParaRPr lang="en-RW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E0AF6A-1926-4C53-B939-D762FD90BCC0}"/>
              </a:ext>
            </a:extLst>
          </p:cNvPr>
          <p:cNvCxnSpPr>
            <a:cxnSpLocks/>
          </p:cNvCxnSpPr>
          <p:nvPr/>
        </p:nvCxnSpPr>
        <p:spPr>
          <a:xfrm flipV="1">
            <a:off x="1299409" y="3629520"/>
            <a:ext cx="6581274" cy="48128"/>
          </a:xfrm>
          <a:prstGeom prst="line">
            <a:avLst/>
          </a:prstGeom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B0D945-3340-2A80-0B32-22FC112D7558}"/>
              </a:ext>
            </a:extLst>
          </p:cNvPr>
          <p:cNvCxnSpPr/>
          <p:nvPr/>
        </p:nvCxnSpPr>
        <p:spPr>
          <a:xfrm flipV="1">
            <a:off x="4572000" y="2935705"/>
            <a:ext cx="0" cy="73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660DD-0631-3259-9111-0C1AF3FA7DEF}"/>
              </a:ext>
            </a:extLst>
          </p:cNvPr>
          <p:cNvCxnSpPr/>
          <p:nvPr/>
        </p:nvCxnSpPr>
        <p:spPr>
          <a:xfrm flipH="1">
            <a:off x="4211053" y="3669632"/>
            <a:ext cx="360947" cy="553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BE817-343C-F5FC-2841-AF8F4FAB0644}"/>
              </a:ext>
            </a:extLst>
          </p:cNvPr>
          <p:cNvSpPr/>
          <p:nvPr/>
        </p:nvSpPr>
        <p:spPr>
          <a:xfrm>
            <a:off x="1676369" y="2526633"/>
            <a:ext cx="1455745" cy="1852862"/>
          </a:xfrm>
          <a:prstGeom prst="rect">
            <a:avLst/>
          </a:prstGeom>
          <a:solidFill>
            <a:schemeClr val="bg1">
              <a:lumMod val="75000"/>
              <a:alpha val="41409"/>
            </a:schemeClr>
          </a:solidFill>
          <a:ln>
            <a:noFill/>
          </a:ln>
          <a:scene3d>
            <a:camera prst="orthographicFront">
              <a:rot lat="1499984" lon="18899970" rev="58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74F1BD-35EA-C685-CE41-B11FA717803C}"/>
              </a:ext>
            </a:extLst>
          </p:cNvPr>
          <p:cNvSpPr/>
          <p:nvPr/>
        </p:nvSpPr>
        <p:spPr>
          <a:xfrm>
            <a:off x="2323662" y="3621509"/>
            <a:ext cx="96254" cy="96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pic>
        <p:nvPicPr>
          <p:cNvPr id="15" name="Graphic 14" descr="Airplane outline">
            <a:extLst>
              <a:ext uri="{FF2B5EF4-FFF2-40B4-BE49-F238E27FC236}">
                <a16:creationId xmlns:a16="http://schemas.microsoft.com/office/drawing/2014/main" id="{21556185-3976-34B7-92A5-3972D8CF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922998" y="3176332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E14342-1726-AFE8-EBEF-09956A4B050C}"/>
              </a:ext>
            </a:extLst>
          </p:cNvPr>
          <p:cNvCxnSpPr>
            <a:cxnSpLocks/>
          </p:cNvCxnSpPr>
          <p:nvPr/>
        </p:nvCxnSpPr>
        <p:spPr>
          <a:xfrm flipH="1">
            <a:off x="3922295" y="3665616"/>
            <a:ext cx="645705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489F6CA-611E-055B-7F99-E8432C093C0A}"/>
              </a:ext>
            </a:extLst>
          </p:cNvPr>
          <p:cNvSpPr/>
          <p:nvPr/>
        </p:nvSpPr>
        <p:spPr>
          <a:xfrm>
            <a:off x="4519873" y="3617493"/>
            <a:ext cx="96254" cy="96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pic>
        <p:nvPicPr>
          <p:cNvPr id="21" name="Graphic 20" descr="Airplane outline">
            <a:extLst>
              <a:ext uri="{FF2B5EF4-FFF2-40B4-BE49-F238E27FC236}">
                <a16:creationId xmlns:a16="http://schemas.microsoft.com/office/drawing/2014/main" id="{60799420-4889-31F9-76E2-E8815B960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9863" y="3292641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A32BF80-7542-52E9-C665-357DF09BB1D6}"/>
              </a:ext>
            </a:extLst>
          </p:cNvPr>
          <p:cNvSpPr/>
          <p:nvPr/>
        </p:nvSpPr>
        <p:spPr>
          <a:xfrm>
            <a:off x="6448927" y="3356819"/>
            <a:ext cx="45719" cy="48126"/>
          </a:xfrm>
          <a:prstGeom prst="ellipse">
            <a:avLst/>
          </a:prstGeom>
          <a:solidFill>
            <a:srgbClr val="FF0000"/>
          </a:solidFill>
          <a:ln>
            <a:solidFill>
              <a:srgbClr val="FF4B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85145B-4ECB-0159-0E99-93F38899A545}"/>
              </a:ext>
            </a:extLst>
          </p:cNvPr>
          <p:cNvSpPr/>
          <p:nvPr/>
        </p:nvSpPr>
        <p:spPr>
          <a:xfrm>
            <a:off x="2354170" y="3990483"/>
            <a:ext cx="45719" cy="48126"/>
          </a:xfrm>
          <a:prstGeom prst="ellipse">
            <a:avLst/>
          </a:prstGeom>
          <a:solidFill>
            <a:srgbClr val="FF0000"/>
          </a:solidFill>
          <a:ln>
            <a:solidFill>
              <a:srgbClr val="FF4B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118A97-60AF-F614-7162-153E34F6122B}"/>
              </a:ext>
            </a:extLst>
          </p:cNvPr>
          <p:cNvCxnSpPr>
            <a:cxnSpLocks/>
          </p:cNvCxnSpPr>
          <p:nvPr/>
        </p:nvCxnSpPr>
        <p:spPr>
          <a:xfrm flipH="1">
            <a:off x="2401982" y="3387958"/>
            <a:ext cx="4043701" cy="612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08F10B-B92A-C2B9-A02A-42C1055EF329}"/>
              </a:ext>
            </a:extLst>
          </p:cNvPr>
          <p:cNvSpPr txBox="1"/>
          <p:nvPr/>
        </p:nvSpPr>
        <p:spPr>
          <a:xfrm>
            <a:off x="243529" y="1392479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Image Magnification:</a:t>
            </a:r>
          </a:p>
          <a:p>
            <a:endParaRPr lang="en-RW" dirty="0">
              <a:latin typeface="Eurostile" panose="020B050402020205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>
                <a:latin typeface="Eurostile" panose="020B0504020202050204" pitchFamily="34" charset="77"/>
              </a:rPr>
              <a:t>Image size inversely proportional to depth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ECF2-2447-649F-213F-C52BD3A861B5}"/>
              </a:ext>
            </a:extLst>
          </p:cNvPr>
          <p:cNvGrpSpPr/>
          <p:nvPr/>
        </p:nvGrpSpPr>
        <p:grpSpPr>
          <a:xfrm>
            <a:off x="2372746" y="2651775"/>
            <a:ext cx="2193236" cy="297184"/>
            <a:chOff x="2372746" y="2651775"/>
            <a:chExt cx="2193236" cy="29718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85FB82A-FC4F-35ED-204B-B0978DA3D45B}"/>
                </a:ext>
              </a:extLst>
            </p:cNvPr>
            <p:cNvCxnSpPr>
              <a:cxnSpLocks/>
            </p:cNvCxnSpPr>
            <p:nvPr/>
          </p:nvCxnSpPr>
          <p:spPr>
            <a:xfrm>
              <a:off x="2390099" y="2895949"/>
              <a:ext cx="21701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AE37A3-AFB9-3872-69E8-7D6247468FA6}"/>
                </a:ext>
              </a:extLst>
            </p:cNvPr>
            <p:cNvCxnSpPr/>
            <p:nvPr/>
          </p:nvCxnSpPr>
          <p:spPr>
            <a:xfrm>
              <a:off x="4565982" y="2832652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32D16F-99B5-6299-1726-00C3E4F754AD}"/>
                </a:ext>
              </a:extLst>
            </p:cNvPr>
            <p:cNvCxnSpPr/>
            <p:nvPr/>
          </p:nvCxnSpPr>
          <p:spPr>
            <a:xfrm>
              <a:off x="2372746" y="2845906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8D5650-29C7-513E-9DF2-4C85FDE1C7FD}"/>
                </a:ext>
              </a:extLst>
            </p:cNvPr>
            <p:cNvSpPr txBox="1"/>
            <p:nvPr/>
          </p:nvSpPr>
          <p:spPr>
            <a:xfrm>
              <a:off x="2618950" y="2651775"/>
              <a:ext cx="1592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Eurostile" panose="020B0504020202050204" pitchFamily="34" charset="77"/>
                </a:rPr>
                <a:t>f</a:t>
              </a:r>
              <a:r>
                <a:rPr lang="en-RW" sz="1200" dirty="0">
                  <a:latin typeface="Eurostile" panose="020B0504020202050204" pitchFamily="34" charset="77"/>
                </a:rPr>
                <a:t>: Effective focal length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E83D7A-D388-4807-75A9-3A90EAAA8F93}"/>
              </a:ext>
            </a:extLst>
          </p:cNvPr>
          <p:cNvCxnSpPr>
            <a:cxnSpLocks/>
          </p:cNvCxnSpPr>
          <p:nvPr/>
        </p:nvCxnSpPr>
        <p:spPr>
          <a:xfrm>
            <a:off x="4587520" y="3140123"/>
            <a:ext cx="190712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870F-E17E-F232-E313-7C9C3014B426}"/>
              </a:ext>
            </a:extLst>
          </p:cNvPr>
          <p:cNvCxnSpPr/>
          <p:nvPr/>
        </p:nvCxnSpPr>
        <p:spPr>
          <a:xfrm>
            <a:off x="6485107" y="3076826"/>
            <a:ext cx="0" cy="103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131FFD-BB20-B0CA-38F2-E0EEDB77136F}"/>
              </a:ext>
            </a:extLst>
          </p:cNvPr>
          <p:cNvCxnSpPr/>
          <p:nvPr/>
        </p:nvCxnSpPr>
        <p:spPr>
          <a:xfrm>
            <a:off x="4570167" y="3090080"/>
            <a:ext cx="0" cy="103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620EF49-61A3-30E1-1DA9-926732614E1A}"/>
              </a:ext>
            </a:extLst>
          </p:cNvPr>
          <p:cNvSpPr txBox="1"/>
          <p:nvPr/>
        </p:nvSpPr>
        <p:spPr>
          <a:xfrm>
            <a:off x="5397737" y="2916134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Eurostile" panose="020B0504020202050204" pitchFamily="34" charset="77"/>
              </a:rPr>
              <a:t>z</a:t>
            </a:r>
            <a:endParaRPr lang="en-RW" sz="1200" dirty="0">
              <a:latin typeface="Eurostile" panose="020B050402020205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DE758-723B-4C9C-AAB2-00A697242E6A}"/>
                  </a:ext>
                </a:extLst>
              </p:cNvPr>
              <p:cNvSpPr txBox="1"/>
              <p:nvPr/>
            </p:nvSpPr>
            <p:spPr>
              <a:xfrm>
                <a:off x="4289189" y="3761692"/>
                <a:ext cx="37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RW" i="1" dirty="0">
                  <a:latin typeface="Eurostile" panose="020B0504020202050204" pitchFamily="34" charset="7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DE758-723B-4C9C-AAB2-00A697242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189" y="3761692"/>
                <a:ext cx="3727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C2C2D-42E8-10BC-503B-58ABC57A2F29}"/>
                  </a:ext>
                </a:extLst>
              </p:cNvPr>
              <p:cNvSpPr txBox="1"/>
              <p:nvPr/>
            </p:nvSpPr>
            <p:spPr>
              <a:xfrm>
                <a:off x="4463022" y="3100334"/>
                <a:ext cx="37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RW" i="1" dirty="0">
                  <a:latin typeface="Eurostile" panose="020B0504020202050204" pitchFamily="34" charset="7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C2C2D-42E8-10BC-503B-58ABC57A2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022" y="3100334"/>
                <a:ext cx="3761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F24974-2717-8334-740B-7A2093AB98E0}"/>
                  </a:ext>
                </a:extLst>
              </p:cNvPr>
              <p:cNvSpPr txBox="1"/>
              <p:nvPr/>
            </p:nvSpPr>
            <p:spPr>
              <a:xfrm>
                <a:off x="4046718" y="3410153"/>
                <a:ext cx="314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RW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F24974-2717-8334-740B-7A2093AB9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18" y="3410153"/>
                <a:ext cx="31438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EACD4-9659-25C9-8DD7-4884B1736B6A}"/>
                  </a:ext>
                </a:extLst>
              </p:cNvPr>
              <p:cNvSpPr txBox="1"/>
              <p:nvPr/>
            </p:nvSpPr>
            <p:spPr>
              <a:xfrm>
                <a:off x="2696995" y="1204564"/>
                <a:ext cx="870238" cy="617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W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RW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RW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EACD4-9659-25C9-8DD7-4884B173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995" y="1204564"/>
                <a:ext cx="870238" cy="6170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478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CD2FAE-CD65-D255-96F2-CF089513004B}"/>
              </a:ext>
            </a:extLst>
          </p:cNvPr>
          <p:cNvSpPr/>
          <p:nvPr/>
        </p:nvSpPr>
        <p:spPr>
          <a:xfrm>
            <a:off x="4259177" y="3242508"/>
            <a:ext cx="613611" cy="8181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>
              <a:rot lat="1499984" lon="18899970" rev="58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F214E-60C6-080F-7EB4-954301DA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Perspective Projection</a:t>
            </a:r>
            <a:endParaRPr lang="en-RW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E0AF6A-1926-4C53-B939-D762FD90BCC0}"/>
              </a:ext>
            </a:extLst>
          </p:cNvPr>
          <p:cNvCxnSpPr>
            <a:cxnSpLocks/>
          </p:cNvCxnSpPr>
          <p:nvPr/>
        </p:nvCxnSpPr>
        <p:spPr>
          <a:xfrm flipV="1">
            <a:off x="1299409" y="3629520"/>
            <a:ext cx="6581274" cy="48128"/>
          </a:xfrm>
          <a:prstGeom prst="line">
            <a:avLst/>
          </a:prstGeom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B0D945-3340-2A80-0B32-22FC112D7558}"/>
              </a:ext>
            </a:extLst>
          </p:cNvPr>
          <p:cNvCxnSpPr/>
          <p:nvPr/>
        </p:nvCxnSpPr>
        <p:spPr>
          <a:xfrm flipV="1">
            <a:off x="4572000" y="2935705"/>
            <a:ext cx="0" cy="73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660DD-0631-3259-9111-0C1AF3FA7DEF}"/>
              </a:ext>
            </a:extLst>
          </p:cNvPr>
          <p:cNvCxnSpPr/>
          <p:nvPr/>
        </p:nvCxnSpPr>
        <p:spPr>
          <a:xfrm flipH="1">
            <a:off x="4211053" y="3669632"/>
            <a:ext cx="360947" cy="553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BE817-343C-F5FC-2841-AF8F4FAB0644}"/>
              </a:ext>
            </a:extLst>
          </p:cNvPr>
          <p:cNvSpPr/>
          <p:nvPr/>
        </p:nvSpPr>
        <p:spPr>
          <a:xfrm>
            <a:off x="647732" y="1486070"/>
            <a:ext cx="3212747" cy="4383156"/>
          </a:xfrm>
          <a:prstGeom prst="rect">
            <a:avLst/>
          </a:prstGeom>
          <a:solidFill>
            <a:schemeClr val="bg1">
              <a:lumMod val="75000"/>
              <a:alpha val="41409"/>
            </a:schemeClr>
          </a:solidFill>
          <a:ln>
            <a:noFill/>
          </a:ln>
          <a:scene3d>
            <a:camera prst="orthographicFront">
              <a:rot lat="1499984" lon="18899970" rev="58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74F1BD-35EA-C685-CE41-B11FA717803C}"/>
              </a:ext>
            </a:extLst>
          </p:cNvPr>
          <p:cNvSpPr/>
          <p:nvPr/>
        </p:nvSpPr>
        <p:spPr>
          <a:xfrm>
            <a:off x="2323662" y="3621509"/>
            <a:ext cx="96254" cy="96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E14342-1726-AFE8-EBEF-09956A4B050C}"/>
              </a:ext>
            </a:extLst>
          </p:cNvPr>
          <p:cNvCxnSpPr>
            <a:cxnSpLocks/>
          </p:cNvCxnSpPr>
          <p:nvPr/>
        </p:nvCxnSpPr>
        <p:spPr>
          <a:xfrm flipH="1">
            <a:off x="3922295" y="3665616"/>
            <a:ext cx="645705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489F6CA-611E-055B-7F99-E8432C093C0A}"/>
              </a:ext>
            </a:extLst>
          </p:cNvPr>
          <p:cNvSpPr/>
          <p:nvPr/>
        </p:nvSpPr>
        <p:spPr>
          <a:xfrm>
            <a:off x="4519873" y="3617493"/>
            <a:ext cx="96254" cy="96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8F10B-B92A-C2B9-A02A-42C1055EF329}"/>
              </a:ext>
            </a:extLst>
          </p:cNvPr>
          <p:cNvSpPr txBox="1"/>
          <p:nvPr/>
        </p:nvSpPr>
        <p:spPr>
          <a:xfrm>
            <a:off x="243529" y="1392479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Vanishing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DE758-723B-4C9C-AAB2-00A697242E6A}"/>
                  </a:ext>
                </a:extLst>
              </p:cNvPr>
              <p:cNvSpPr txBox="1"/>
              <p:nvPr/>
            </p:nvSpPr>
            <p:spPr>
              <a:xfrm>
                <a:off x="4289189" y="3761692"/>
                <a:ext cx="37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RW" i="1" dirty="0">
                  <a:latin typeface="Eurostile" panose="020B0504020202050204" pitchFamily="34" charset="7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DE758-723B-4C9C-AAB2-00A697242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189" y="3761692"/>
                <a:ext cx="37279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C2C2D-42E8-10BC-503B-58ABC57A2F29}"/>
                  </a:ext>
                </a:extLst>
              </p:cNvPr>
              <p:cNvSpPr txBox="1"/>
              <p:nvPr/>
            </p:nvSpPr>
            <p:spPr>
              <a:xfrm>
                <a:off x="4463022" y="3100334"/>
                <a:ext cx="37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RW" i="1" dirty="0">
                  <a:latin typeface="Eurostile" panose="020B0504020202050204" pitchFamily="34" charset="7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C2C2D-42E8-10BC-503B-58ABC57A2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022" y="3100334"/>
                <a:ext cx="37619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F24974-2717-8334-740B-7A2093AB98E0}"/>
                  </a:ext>
                </a:extLst>
              </p:cNvPr>
              <p:cNvSpPr txBox="1"/>
              <p:nvPr/>
            </p:nvSpPr>
            <p:spPr>
              <a:xfrm>
                <a:off x="4046718" y="3410153"/>
                <a:ext cx="314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RW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F24974-2717-8334-740B-7A2093AB9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18" y="3410153"/>
                <a:ext cx="31438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AD7AF526-CA05-436F-C649-3997E0EE521F}"/>
              </a:ext>
            </a:extLst>
          </p:cNvPr>
          <p:cNvGrpSpPr/>
          <p:nvPr/>
        </p:nvGrpSpPr>
        <p:grpSpPr>
          <a:xfrm>
            <a:off x="5123025" y="3004642"/>
            <a:ext cx="2847296" cy="1537270"/>
            <a:chOff x="5488162" y="2685814"/>
            <a:chExt cx="2357123" cy="122454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0A9BBC-62F6-BB35-C9EB-6EEF22043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62" y="2685814"/>
              <a:ext cx="2075516" cy="843544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162C40-2A1D-8971-0679-BAE63F78D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769" y="3066812"/>
              <a:ext cx="2075516" cy="843544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C21EE02-4894-A278-11D2-B76ED060DFD7}"/>
                </a:ext>
              </a:extLst>
            </p:cNvPr>
            <p:cNvCxnSpPr>
              <a:cxnSpLocks/>
            </p:cNvCxnSpPr>
            <p:nvPr/>
          </p:nvCxnSpPr>
          <p:spPr>
            <a:xfrm>
              <a:off x="5646939" y="346966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20AB61-16D9-3DC3-5519-9266BF239EB4}"/>
                </a:ext>
              </a:extLst>
            </p:cNvPr>
            <p:cNvCxnSpPr>
              <a:cxnSpLocks/>
            </p:cNvCxnSpPr>
            <p:nvPr/>
          </p:nvCxnSpPr>
          <p:spPr>
            <a:xfrm>
              <a:off x="5799339" y="3403408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8A0701E-6787-B72A-5846-49D4B4BE0BF2}"/>
                </a:ext>
              </a:extLst>
            </p:cNvPr>
            <p:cNvCxnSpPr>
              <a:cxnSpLocks/>
            </p:cNvCxnSpPr>
            <p:nvPr/>
          </p:nvCxnSpPr>
          <p:spPr>
            <a:xfrm>
              <a:off x="5958363" y="3333834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837665F-149D-40A3-813D-626C9E810EF2}"/>
                </a:ext>
              </a:extLst>
            </p:cNvPr>
            <p:cNvCxnSpPr>
              <a:cxnSpLocks/>
            </p:cNvCxnSpPr>
            <p:nvPr/>
          </p:nvCxnSpPr>
          <p:spPr>
            <a:xfrm>
              <a:off x="6110763" y="326757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5D28FC-DA7C-E347-E5D9-29E19FF3CE37}"/>
                </a:ext>
              </a:extLst>
            </p:cNvPr>
            <p:cNvCxnSpPr>
              <a:cxnSpLocks/>
            </p:cNvCxnSpPr>
            <p:nvPr/>
          </p:nvCxnSpPr>
          <p:spPr>
            <a:xfrm>
              <a:off x="6256540" y="322450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81F79D-6718-5D78-B941-D2B12D289BBB}"/>
                </a:ext>
              </a:extLst>
            </p:cNvPr>
            <p:cNvCxnSpPr>
              <a:cxnSpLocks/>
            </p:cNvCxnSpPr>
            <p:nvPr/>
          </p:nvCxnSpPr>
          <p:spPr>
            <a:xfrm>
              <a:off x="6408940" y="3158248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6945ED-6087-8126-3370-AA1D636E1CA7}"/>
                </a:ext>
              </a:extLst>
            </p:cNvPr>
            <p:cNvCxnSpPr>
              <a:cxnSpLocks/>
            </p:cNvCxnSpPr>
            <p:nvPr/>
          </p:nvCxnSpPr>
          <p:spPr>
            <a:xfrm>
              <a:off x="6567964" y="3088674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1AB8D84-4B6C-6979-6B2D-53202965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720364" y="302241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D541107-3C74-0610-3A84-A228881DE5E4}"/>
                </a:ext>
              </a:extLst>
            </p:cNvPr>
            <p:cNvCxnSpPr>
              <a:cxnSpLocks/>
            </p:cNvCxnSpPr>
            <p:nvPr/>
          </p:nvCxnSpPr>
          <p:spPr>
            <a:xfrm>
              <a:off x="6882705" y="297602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8ED35F-C29B-6C2A-4115-2580750F04C1}"/>
                </a:ext>
              </a:extLst>
            </p:cNvPr>
            <p:cNvCxnSpPr>
              <a:cxnSpLocks/>
            </p:cNvCxnSpPr>
            <p:nvPr/>
          </p:nvCxnSpPr>
          <p:spPr>
            <a:xfrm>
              <a:off x="7035105" y="2909768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7D2A9A-B761-65B8-354A-FFEE45F84422}"/>
                </a:ext>
              </a:extLst>
            </p:cNvPr>
            <p:cNvCxnSpPr>
              <a:cxnSpLocks/>
            </p:cNvCxnSpPr>
            <p:nvPr/>
          </p:nvCxnSpPr>
          <p:spPr>
            <a:xfrm>
              <a:off x="7194129" y="2840194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BC42223-D47E-BE2D-0279-1AD62D7D641C}"/>
                </a:ext>
              </a:extLst>
            </p:cNvPr>
            <p:cNvCxnSpPr>
              <a:cxnSpLocks/>
            </p:cNvCxnSpPr>
            <p:nvPr/>
          </p:nvCxnSpPr>
          <p:spPr>
            <a:xfrm>
              <a:off x="7346529" y="277393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0D2A76B-3D66-8645-D2EE-CADC881C37B3}"/>
              </a:ext>
            </a:extLst>
          </p:cNvPr>
          <p:cNvGrpSpPr/>
          <p:nvPr/>
        </p:nvGrpSpPr>
        <p:grpSpPr>
          <a:xfrm flipH="1">
            <a:off x="1756647" y="2722287"/>
            <a:ext cx="1292133" cy="2128009"/>
            <a:chOff x="1058815" y="2779972"/>
            <a:chExt cx="1291078" cy="2128009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3BCA0FD-3F6B-91C8-ADBC-D13B5FD017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15" y="3008731"/>
              <a:ext cx="1283515" cy="189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675F6E-94FC-3C7E-DC9C-E18B3423973C}"/>
                </a:ext>
              </a:extLst>
            </p:cNvPr>
            <p:cNvCxnSpPr>
              <a:cxnSpLocks/>
            </p:cNvCxnSpPr>
            <p:nvPr/>
          </p:nvCxnSpPr>
          <p:spPr>
            <a:xfrm>
              <a:off x="1631244" y="2779972"/>
              <a:ext cx="718649" cy="2128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0D4915A-B7B1-145D-D202-FD7BB393E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773" y="2933304"/>
              <a:ext cx="527393" cy="1887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166E37F-061C-1AE5-B7BC-EC977CD8B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075" y="3161154"/>
              <a:ext cx="456767" cy="1794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CF69DC9-B35E-6F3F-99E0-5D3B02FBC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2860" y="3375058"/>
              <a:ext cx="418662" cy="1688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C092AA-2EDC-171C-AB86-6370CCA3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203" y="3633476"/>
              <a:ext cx="394795" cy="128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975B0F-0F67-173A-7A71-CDA7AB1B0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0525" y="3864214"/>
              <a:ext cx="295489" cy="1224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1275A50-F33E-835D-E55A-C54BE18E5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373" y="4057826"/>
              <a:ext cx="253999" cy="1009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4581067-0C25-2DE0-058F-4626A8AE4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8002" y="4252353"/>
              <a:ext cx="210694" cy="850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BF3EF8-973B-5CD1-7E24-F315F7E85815}"/>
              </a:ext>
            </a:extLst>
          </p:cNvPr>
          <p:cNvCxnSpPr>
            <a:cxnSpLocks/>
          </p:cNvCxnSpPr>
          <p:nvPr/>
        </p:nvCxnSpPr>
        <p:spPr>
          <a:xfrm flipV="1">
            <a:off x="1769974" y="2600198"/>
            <a:ext cx="5307484" cy="2250098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A790A7EA-6119-CAB6-9A8E-60F5B314234D}"/>
              </a:ext>
            </a:extLst>
          </p:cNvPr>
          <p:cNvSpPr/>
          <p:nvPr/>
        </p:nvSpPr>
        <p:spPr>
          <a:xfrm>
            <a:off x="1740571" y="4757875"/>
            <a:ext cx="96254" cy="962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64164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214E-60C6-080F-7EB4-954301DA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Perspective Projection</a:t>
            </a:r>
            <a:endParaRPr lang="en-RW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8F10B-B92A-C2B9-A02A-42C1055EF329}"/>
              </a:ext>
            </a:extLst>
          </p:cNvPr>
          <p:cNvSpPr txBox="1"/>
          <p:nvPr/>
        </p:nvSpPr>
        <p:spPr>
          <a:xfrm>
            <a:off x="243529" y="1392479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Vanishing point: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3AA902-0666-D308-D604-CECF92EA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70765"/>
            <a:ext cx="5486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E6B1-34B2-8CC9-0120-2313F30892B3}"/>
              </a:ext>
            </a:extLst>
          </p:cNvPr>
          <p:cNvSpPr txBox="1"/>
          <p:nvPr/>
        </p:nvSpPr>
        <p:spPr>
          <a:xfrm>
            <a:off x="1828800" y="5782365"/>
            <a:ext cx="4596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W" sz="1200" dirty="0">
                <a:latin typeface="Eurostile" panose="020B0504020202050204" pitchFamily="34" charset="77"/>
              </a:rPr>
              <a:t>https://commons.wikimedia.org/wiki/File:1_point_perspective.svg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2E720-4DE2-4CD6-5382-4E165F3CDD2E}"/>
                  </a:ext>
                </a:extLst>
              </p:cNvPr>
              <p:cNvSpPr txBox="1"/>
              <p:nvPr/>
            </p:nvSpPr>
            <p:spPr>
              <a:xfrm>
                <a:off x="936762" y="1561756"/>
                <a:ext cx="4596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RW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𝑣𝑝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𝑣𝑝</m:t>
                              </m:r>
                            </m:sub>
                          </m:sSub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RW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2E720-4DE2-4CD6-5382-4E165F3CD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62" y="1561756"/>
                <a:ext cx="4596848" cy="400110"/>
              </a:xfrm>
              <a:prstGeom prst="rect">
                <a:avLst/>
              </a:prstGeom>
              <a:blipFill>
                <a:blip r:embed="rId3"/>
                <a:stretch>
                  <a:fillRect t="-69697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441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492329" y="165810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915">
              <a:lnSpc>
                <a:spcPct val="100000"/>
              </a:lnSpc>
              <a:spcBef>
                <a:spcPts val="100"/>
              </a:spcBef>
            </a:pPr>
            <a:r>
              <a:rPr spc="105" dirty="0">
                <a:latin typeface="Eurostile" panose="020B0504020202050204" pitchFamily="34" charset="77"/>
              </a:rPr>
              <a:t>Perspective</a:t>
            </a:r>
            <a:r>
              <a:rPr spc="120" dirty="0">
                <a:latin typeface="Eurostile" panose="020B0504020202050204" pitchFamily="34" charset="77"/>
              </a:rPr>
              <a:t> </a:t>
            </a:r>
            <a:r>
              <a:rPr spc="-10" dirty="0">
                <a:latin typeface="Eurostile" panose="020B0504020202050204" pitchFamily="34" charset="77"/>
              </a:rPr>
              <a:t>projection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554759"/>
            <a:ext cx="7772400" cy="37484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2526" y="6347223"/>
            <a:ext cx="41998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Steve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Seitz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(https://g5m.cs.washington.edu/)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68014" y="226534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915">
              <a:lnSpc>
                <a:spcPct val="100000"/>
              </a:lnSpc>
              <a:spcBef>
                <a:spcPts val="100"/>
              </a:spcBef>
            </a:pPr>
            <a:r>
              <a:rPr spc="105" dirty="0">
                <a:latin typeface="Eurostile" panose="020B0504020202050204" pitchFamily="34" charset="77"/>
              </a:rPr>
              <a:t>Perspective</a:t>
            </a:r>
            <a:r>
              <a:rPr spc="120" dirty="0">
                <a:latin typeface="Eurostile" panose="020B0504020202050204" pitchFamily="34" charset="77"/>
              </a:rPr>
              <a:t> </a:t>
            </a:r>
            <a:r>
              <a:rPr spc="-10" dirty="0">
                <a:latin typeface="Eurostile" panose="020B0504020202050204" pitchFamily="34" charset="77"/>
              </a:rPr>
              <a:t>projection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454823"/>
            <a:ext cx="7277100" cy="4076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2526" y="6347223"/>
            <a:ext cx="41998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Steve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Seitz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(https://g5m.cs.washington.edu/)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915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Perspective</a:t>
            </a:r>
            <a:r>
              <a:rPr spc="120" dirty="0"/>
              <a:t> </a:t>
            </a:r>
            <a:r>
              <a:rPr spc="-10" dirty="0"/>
              <a:t>projection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857630"/>
            <a:ext cx="7772400" cy="33680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70943" y="1745996"/>
            <a:ext cx="4768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Arial Narrow"/>
                <a:cs typeface="Arial Narrow"/>
              </a:rPr>
              <a:t>Lens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1617" y="1745996"/>
            <a:ext cx="2446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Arial Narrow"/>
                <a:cs typeface="Arial Narrow"/>
              </a:rPr>
              <a:t>Image</a:t>
            </a:r>
            <a:r>
              <a:rPr sz="1800" spc="135" dirty="0">
                <a:latin typeface="Arial Narrow"/>
                <a:cs typeface="Arial Narrow"/>
              </a:rPr>
              <a:t> </a:t>
            </a:r>
            <a:r>
              <a:rPr sz="1800" spc="65" dirty="0">
                <a:latin typeface="Arial Narrow"/>
                <a:cs typeface="Arial Narrow"/>
              </a:rPr>
              <a:t>plane</a:t>
            </a:r>
            <a:r>
              <a:rPr sz="1800" spc="135" dirty="0">
                <a:latin typeface="Arial Narrow"/>
                <a:cs typeface="Arial Narrow"/>
              </a:rPr>
              <a:t> </a:t>
            </a:r>
            <a:r>
              <a:rPr sz="1800" dirty="0">
                <a:latin typeface="Arial Narrow"/>
                <a:cs typeface="Arial Narrow"/>
              </a:rPr>
              <a:t>(film,</a:t>
            </a:r>
            <a:r>
              <a:rPr sz="1800" spc="150" dirty="0">
                <a:latin typeface="Arial Narrow"/>
                <a:cs typeface="Arial Narrow"/>
              </a:rPr>
              <a:t> </a:t>
            </a:r>
            <a:r>
              <a:rPr sz="1800" spc="85" dirty="0">
                <a:latin typeface="Arial Narrow"/>
                <a:cs typeface="Arial Narrow"/>
              </a:rPr>
              <a:t>sensor)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5513" y="1465579"/>
            <a:ext cx="1892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Arial Narrow"/>
                <a:cs typeface="Arial Narrow"/>
              </a:rPr>
              <a:t>The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spc="85" dirty="0">
                <a:latin typeface="Arial Narrow"/>
                <a:cs typeface="Arial Narrow"/>
              </a:rPr>
              <a:t>point</a:t>
            </a:r>
            <a:r>
              <a:rPr sz="1800" spc="50" dirty="0">
                <a:latin typeface="Arial Narrow"/>
                <a:cs typeface="Arial Narrow"/>
              </a:rPr>
              <a:t> </a:t>
            </a:r>
            <a:r>
              <a:rPr sz="1800" spc="55" dirty="0">
                <a:latin typeface="Arial Narrow"/>
                <a:cs typeface="Arial Narrow"/>
              </a:rPr>
              <a:t>is</a:t>
            </a:r>
            <a:r>
              <a:rPr sz="1800" spc="45" dirty="0">
                <a:latin typeface="Arial Narrow"/>
                <a:cs typeface="Arial Narrow"/>
              </a:rPr>
              <a:t> </a:t>
            </a:r>
            <a:r>
              <a:rPr sz="1800" spc="50" dirty="0">
                <a:latin typeface="Arial Narrow"/>
                <a:cs typeface="Arial Narrow"/>
              </a:rPr>
              <a:t>in</a:t>
            </a:r>
            <a:r>
              <a:rPr sz="1800" spc="40" dirty="0">
                <a:latin typeface="Arial Narrow"/>
                <a:cs typeface="Arial Narrow"/>
              </a:rPr>
              <a:t> </a:t>
            </a:r>
            <a:r>
              <a:rPr sz="1800" spc="80" dirty="0">
                <a:latin typeface="Arial Narrow"/>
                <a:cs typeface="Arial Narrow"/>
              </a:rPr>
              <a:t>focus</a:t>
            </a:r>
            <a:endParaRPr sz="1800">
              <a:latin typeface="Arial Narrow"/>
              <a:cs typeface="Arial Narro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73351" y="1780032"/>
            <a:ext cx="1225550" cy="716280"/>
            <a:chOff x="1673351" y="1780032"/>
            <a:chExt cx="1225550" cy="7162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351" y="1780032"/>
              <a:ext cx="1225296" cy="7162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92706" y="1801825"/>
              <a:ext cx="1064895" cy="556895"/>
            </a:xfrm>
            <a:custGeom>
              <a:avLst/>
              <a:gdLst/>
              <a:ahLst/>
              <a:cxnLst/>
              <a:rect l="l" t="t" r="r" b="b"/>
              <a:pathLst>
                <a:path w="1064895" h="556894">
                  <a:moveTo>
                    <a:pt x="50317" y="487616"/>
                  </a:moveTo>
                  <a:lnTo>
                    <a:pt x="0" y="556361"/>
                  </a:lnTo>
                  <a:lnTo>
                    <a:pt x="85191" y="555371"/>
                  </a:lnTo>
                  <a:lnTo>
                    <a:pt x="76556" y="538594"/>
                  </a:lnTo>
                  <a:lnTo>
                    <a:pt x="62268" y="538594"/>
                  </a:lnTo>
                  <a:lnTo>
                    <a:pt x="50647" y="516013"/>
                  </a:lnTo>
                  <a:lnTo>
                    <a:pt x="61941" y="510200"/>
                  </a:lnTo>
                  <a:lnTo>
                    <a:pt x="50317" y="487616"/>
                  </a:lnTo>
                  <a:close/>
                </a:path>
                <a:path w="1064895" h="556894">
                  <a:moveTo>
                    <a:pt x="61941" y="510200"/>
                  </a:moveTo>
                  <a:lnTo>
                    <a:pt x="50647" y="516013"/>
                  </a:lnTo>
                  <a:lnTo>
                    <a:pt x="62268" y="538594"/>
                  </a:lnTo>
                  <a:lnTo>
                    <a:pt x="73563" y="532780"/>
                  </a:lnTo>
                  <a:lnTo>
                    <a:pt x="61941" y="510200"/>
                  </a:lnTo>
                  <a:close/>
                </a:path>
                <a:path w="1064895" h="556894">
                  <a:moveTo>
                    <a:pt x="73563" y="532780"/>
                  </a:moveTo>
                  <a:lnTo>
                    <a:pt x="62268" y="538594"/>
                  </a:lnTo>
                  <a:lnTo>
                    <a:pt x="76556" y="538594"/>
                  </a:lnTo>
                  <a:lnTo>
                    <a:pt x="73563" y="532780"/>
                  </a:lnTo>
                  <a:close/>
                </a:path>
                <a:path w="1064895" h="556894">
                  <a:moveTo>
                    <a:pt x="1053147" y="0"/>
                  </a:moveTo>
                  <a:lnTo>
                    <a:pt x="61941" y="510200"/>
                  </a:lnTo>
                  <a:lnTo>
                    <a:pt x="73563" y="532780"/>
                  </a:lnTo>
                  <a:lnTo>
                    <a:pt x="1064768" y="22593"/>
                  </a:lnTo>
                  <a:lnTo>
                    <a:pt x="105314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22526" y="6347223"/>
            <a:ext cx="41998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Steve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Seitz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(https://g5m.cs.washington.edu/)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983" y="1792223"/>
            <a:ext cx="5446776" cy="23225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" y="295835"/>
            <a:ext cx="82296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0" spc="150" dirty="0">
                <a:solidFill>
                  <a:srgbClr val="000000"/>
                </a:solidFill>
                <a:cs typeface="Arial Narrow"/>
              </a:rPr>
              <a:t>Adding</a:t>
            </a:r>
            <a:r>
              <a:rPr sz="3400" b="0" spc="80" dirty="0">
                <a:solidFill>
                  <a:srgbClr val="000000"/>
                </a:solidFill>
                <a:cs typeface="Arial Narrow"/>
              </a:rPr>
              <a:t> </a:t>
            </a:r>
            <a:r>
              <a:rPr sz="3400" b="0" spc="170" dirty="0">
                <a:solidFill>
                  <a:srgbClr val="000000"/>
                </a:solidFill>
                <a:cs typeface="Arial Narrow"/>
              </a:rPr>
              <a:t>a</a:t>
            </a:r>
            <a:r>
              <a:rPr sz="3400" b="0" spc="80" dirty="0">
                <a:solidFill>
                  <a:srgbClr val="000000"/>
                </a:solidFill>
                <a:cs typeface="Arial Narrow"/>
              </a:rPr>
              <a:t> </a:t>
            </a:r>
            <a:r>
              <a:rPr sz="3400" b="0" spc="120" dirty="0">
                <a:solidFill>
                  <a:srgbClr val="000000"/>
                </a:solidFill>
                <a:cs typeface="Arial Narrow"/>
              </a:rPr>
              <a:t>lens</a:t>
            </a:r>
            <a:endParaRPr sz="3400" dirty="0"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69" y="4592828"/>
            <a:ext cx="8107462" cy="153439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00" spc="140" dirty="0">
                <a:latin typeface="Eurostile" panose="020B0504020202050204" pitchFamily="34" charset="77"/>
                <a:cs typeface="Arial Narrow"/>
              </a:rPr>
              <a:t>A</a:t>
            </a:r>
            <a:r>
              <a:rPr sz="2400" spc="6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90" dirty="0">
                <a:latin typeface="Eurostile" panose="020B0504020202050204" pitchFamily="34" charset="77"/>
                <a:cs typeface="Arial Narrow"/>
              </a:rPr>
              <a:t>lens</a:t>
            </a:r>
            <a:r>
              <a:rPr sz="2400" spc="6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114" dirty="0">
                <a:latin typeface="Eurostile" panose="020B0504020202050204" pitchFamily="34" charset="77"/>
                <a:cs typeface="Arial Narrow"/>
              </a:rPr>
              <a:t>focuses</a:t>
            </a:r>
            <a:r>
              <a:rPr sz="2400" spc="6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100" dirty="0">
                <a:latin typeface="Eurostile" panose="020B0504020202050204" pitchFamily="34" charset="77"/>
                <a:cs typeface="Arial Narrow"/>
              </a:rPr>
              <a:t>light</a:t>
            </a:r>
            <a:r>
              <a:rPr sz="2400" spc="6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140" dirty="0">
                <a:latin typeface="Eurostile" panose="020B0504020202050204" pitchFamily="34" charset="77"/>
                <a:cs typeface="Arial Narrow"/>
              </a:rPr>
              <a:t>onto</a:t>
            </a:r>
            <a:r>
              <a:rPr sz="2400" spc="6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155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2400" spc="5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90" dirty="0">
                <a:latin typeface="Eurostile" panose="020B0504020202050204" pitchFamily="34" charset="77"/>
                <a:cs typeface="Arial Narrow"/>
              </a:rPr>
              <a:t>film</a:t>
            </a:r>
            <a:endParaRPr sz="2400" dirty="0">
              <a:latin typeface="Eurostile" panose="020B0504020202050204" pitchFamily="34" charset="77"/>
              <a:cs typeface="Arial Narrow"/>
            </a:endParaRPr>
          </a:p>
          <a:p>
            <a:pPr marL="755015" indent="-28575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755015" algn="l"/>
              </a:tabLst>
            </a:pPr>
            <a:r>
              <a:rPr sz="2000" spc="105" dirty="0">
                <a:latin typeface="Eurostile" panose="020B0504020202050204" pitchFamily="34" charset="77"/>
                <a:cs typeface="Arial Narrow"/>
              </a:rPr>
              <a:t>There</a:t>
            </a:r>
            <a:r>
              <a:rPr sz="2000" spc="4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60" dirty="0">
                <a:latin typeface="Eurostile" panose="020B0504020202050204" pitchFamily="34" charset="77"/>
                <a:cs typeface="Arial Narrow"/>
              </a:rPr>
              <a:t>is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00" dirty="0">
                <a:latin typeface="Eurostile" panose="020B0504020202050204" pitchFamily="34" charset="77"/>
                <a:cs typeface="Arial Narrow"/>
              </a:rPr>
              <a:t>a</a:t>
            </a:r>
            <a:r>
              <a:rPr sz="2000" spc="5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80" dirty="0">
                <a:latin typeface="Eurostile" panose="020B0504020202050204" pitchFamily="34" charset="77"/>
                <a:cs typeface="Arial Narrow"/>
              </a:rPr>
              <a:t>specific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10" dirty="0">
                <a:latin typeface="Eurostile" panose="020B0504020202050204" pitchFamily="34" charset="77"/>
                <a:cs typeface="Arial Narrow"/>
              </a:rPr>
              <a:t>distance</a:t>
            </a:r>
            <a:r>
              <a:rPr sz="20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50" dirty="0">
                <a:latin typeface="Eurostile" panose="020B0504020202050204" pitchFamily="34" charset="77"/>
                <a:cs typeface="Arial Narrow"/>
              </a:rPr>
              <a:t>at</a:t>
            </a:r>
            <a:r>
              <a:rPr sz="20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00" dirty="0">
                <a:latin typeface="Eurostile" panose="020B0504020202050204" pitchFamily="34" charset="77"/>
                <a:cs typeface="Arial Narrow"/>
              </a:rPr>
              <a:t>which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05" dirty="0">
                <a:latin typeface="Eurostile" panose="020B0504020202050204" pitchFamily="34" charset="77"/>
                <a:cs typeface="Arial Narrow"/>
              </a:rPr>
              <a:t>objects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45" dirty="0">
                <a:latin typeface="Eurostile" panose="020B0504020202050204" pitchFamily="34" charset="77"/>
                <a:cs typeface="Arial Narrow"/>
              </a:rPr>
              <a:t>are</a:t>
            </a:r>
            <a:r>
              <a:rPr sz="2000" spc="4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65" dirty="0">
                <a:latin typeface="Eurostile" panose="020B0504020202050204" pitchFamily="34" charset="77"/>
                <a:cs typeface="Arial Narrow"/>
              </a:rPr>
              <a:t>“in</a:t>
            </a:r>
            <a:r>
              <a:rPr sz="2000" spc="6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85" dirty="0">
                <a:latin typeface="Eurostile" panose="020B0504020202050204" pitchFamily="34" charset="77"/>
                <a:cs typeface="Arial Narrow"/>
              </a:rPr>
              <a:t>focus”</a:t>
            </a:r>
            <a:endParaRPr sz="2000" dirty="0">
              <a:latin typeface="Eurostile" panose="020B0504020202050204" pitchFamily="34" charset="77"/>
              <a:cs typeface="Arial Narrow"/>
            </a:endParaRPr>
          </a:p>
          <a:p>
            <a:pPr marL="927100">
              <a:lnSpc>
                <a:spcPct val="100000"/>
              </a:lnSpc>
              <a:spcBef>
                <a:spcPts val="420"/>
              </a:spcBef>
            </a:pPr>
            <a:r>
              <a:rPr sz="1800" dirty="0">
                <a:latin typeface="Eurostile" panose="020B0504020202050204" pitchFamily="34" charset="77"/>
                <a:cs typeface="Arial"/>
              </a:rPr>
              <a:t>–</a:t>
            </a:r>
            <a:r>
              <a:rPr sz="1800" spc="310" dirty="0">
                <a:latin typeface="Eurostile" panose="020B0504020202050204" pitchFamily="34" charset="77"/>
                <a:cs typeface="Arial"/>
              </a:rPr>
              <a:t> </a:t>
            </a:r>
            <a:r>
              <a:rPr sz="1800" spc="125" dirty="0">
                <a:latin typeface="Eurostile" panose="020B0504020202050204" pitchFamily="34" charset="77"/>
                <a:cs typeface="Arial Narrow"/>
              </a:rPr>
              <a:t>other</a:t>
            </a:r>
            <a:r>
              <a:rPr sz="1800" spc="4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points</a:t>
            </a:r>
            <a:r>
              <a:rPr sz="18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10" dirty="0">
                <a:latin typeface="Eurostile" panose="020B0504020202050204" pitchFamily="34" charset="77"/>
                <a:cs typeface="Arial Narrow"/>
              </a:rPr>
              <a:t>project</a:t>
            </a:r>
            <a:r>
              <a:rPr sz="18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25" dirty="0">
                <a:latin typeface="Eurostile" panose="020B0504020202050204" pitchFamily="34" charset="77"/>
                <a:cs typeface="Arial Narrow"/>
              </a:rPr>
              <a:t>to</a:t>
            </a:r>
            <a:r>
              <a:rPr sz="18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a</a:t>
            </a:r>
            <a:r>
              <a:rPr sz="1800" spc="4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“circle</a:t>
            </a:r>
            <a:r>
              <a:rPr sz="1800" spc="4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70" dirty="0">
                <a:latin typeface="Eurostile" panose="020B0504020202050204" pitchFamily="34" charset="77"/>
                <a:cs typeface="Arial Narrow"/>
              </a:rPr>
              <a:t>of</a:t>
            </a:r>
            <a:r>
              <a:rPr sz="18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80" dirty="0">
                <a:latin typeface="Eurostile" panose="020B0504020202050204" pitchFamily="34" charset="77"/>
                <a:cs typeface="Arial Narrow"/>
              </a:rPr>
              <a:t>confusion”</a:t>
            </a:r>
            <a:r>
              <a:rPr sz="1800" spc="50" dirty="0">
                <a:latin typeface="Eurostile" panose="020B0504020202050204" pitchFamily="34" charset="77"/>
                <a:cs typeface="Arial Narrow"/>
              </a:rPr>
              <a:t> in</a:t>
            </a:r>
            <a:r>
              <a:rPr sz="18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10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18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image</a:t>
            </a:r>
            <a:endParaRPr sz="1800" dirty="0">
              <a:latin typeface="Eurostile" panose="020B0504020202050204" pitchFamily="34" charset="77"/>
              <a:cs typeface="Arial Narrow"/>
            </a:endParaRPr>
          </a:p>
          <a:p>
            <a:pPr marL="755015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755015" algn="l"/>
              </a:tabLst>
            </a:pPr>
            <a:r>
              <a:rPr sz="2000" spc="80" dirty="0">
                <a:latin typeface="Eurostile" panose="020B0504020202050204" pitchFamily="34" charset="77"/>
                <a:cs typeface="Arial Narrow"/>
              </a:rPr>
              <a:t>Changing</a:t>
            </a:r>
            <a:r>
              <a:rPr sz="2000" spc="5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25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00" dirty="0">
                <a:latin typeface="Eurostile" panose="020B0504020202050204" pitchFamily="34" charset="77"/>
                <a:cs typeface="Arial Narrow"/>
              </a:rPr>
              <a:t>shape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80" dirty="0">
                <a:latin typeface="Eurostile" panose="020B0504020202050204" pitchFamily="34" charset="77"/>
                <a:cs typeface="Arial Narrow"/>
              </a:rPr>
              <a:t>of</a:t>
            </a:r>
            <a:r>
              <a:rPr sz="20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25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80" dirty="0">
                <a:latin typeface="Eurostile" panose="020B0504020202050204" pitchFamily="34" charset="77"/>
                <a:cs typeface="Arial Narrow"/>
              </a:rPr>
              <a:t>lens</a:t>
            </a:r>
            <a:r>
              <a:rPr sz="2000" spc="6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10" dirty="0">
                <a:latin typeface="Eurostile" panose="020B0504020202050204" pitchFamily="34" charset="77"/>
                <a:cs typeface="Arial Narrow"/>
              </a:rPr>
              <a:t>changes</a:t>
            </a:r>
            <a:r>
              <a:rPr sz="2000" spc="5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00" dirty="0">
                <a:latin typeface="Eurostile" panose="020B0504020202050204" pitchFamily="34" charset="77"/>
                <a:cs typeface="Arial Narrow"/>
              </a:rPr>
              <a:t>this</a:t>
            </a:r>
            <a:r>
              <a:rPr sz="2000" spc="6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00" dirty="0">
                <a:latin typeface="Eurostile" panose="020B0504020202050204" pitchFamily="34" charset="77"/>
                <a:cs typeface="Arial Narrow"/>
              </a:rPr>
              <a:t>distance</a:t>
            </a:r>
            <a:endParaRPr sz="2000" dirty="0">
              <a:latin typeface="Eurostile" panose="020B0504020202050204" pitchFamily="34" charset="77"/>
              <a:cs typeface="Arial Narro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43137" y="2247900"/>
            <a:ext cx="4815205" cy="1694180"/>
            <a:chOff x="2243137" y="2247900"/>
            <a:chExt cx="4815205" cy="1694180"/>
          </a:xfrm>
        </p:grpSpPr>
        <p:sp>
          <p:nvSpPr>
            <p:cNvPr id="7" name="object 7"/>
            <p:cNvSpPr/>
            <p:nvPr/>
          </p:nvSpPr>
          <p:spPr>
            <a:xfrm>
              <a:off x="2260676" y="2280170"/>
              <a:ext cx="4787900" cy="1662430"/>
            </a:xfrm>
            <a:custGeom>
              <a:avLst/>
              <a:gdLst/>
              <a:ahLst/>
              <a:cxnLst/>
              <a:rect l="l" t="t" r="r" b="b"/>
              <a:pathLst>
                <a:path w="4787900" h="1662429">
                  <a:moveTo>
                    <a:pt x="4712626" y="1634888"/>
                  </a:moveTo>
                  <a:lnTo>
                    <a:pt x="4703356" y="1661909"/>
                  </a:lnTo>
                  <a:lnTo>
                    <a:pt x="4787798" y="1650606"/>
                  </a:lnTo>
                  <a:lnTo>
                    <a:pt x="4776404" y="1639011"/>
                  </a:lnTo>
                  <a:lnTo>
                    <a:pt x="4724641" y="1639011"/>
                  </a:lnTo>
                  <a:lnTo>
                    <a:pt x="4712626" y="1634888"/>
                  </a:lnTo>
                  <a:close/>
                </a:path>
                <a:path w="4787900" h="1662429">
                  <a:moveTo>
                    <a:pt x="4718809" y="1616867"/>
                  </a:moveTo>
                  <a:lnTo>
                    <a:pt x="4712626" y="1634888"/>
                  </a:lnTo>
                  <a:lnTo>
                    <a:pt x="4724641" y="1639011"/>
                  </a:lnTo>
                  <a:lnTo>
                    <a:pt x="4730826" y="1620989"/>
                  </a:lnTo>
                  <a:lnTo>
                    <a:pt x="4718809" y="1616867"/>
                  </a:lnTo>
                  <a:close/>
                </a:path>
                <a:path w="4787900" h="1662429">
                  <a:moveTo>
                    <a:pt x="4728083" y="1589836"/>
                  </a:moveTo>
                  <a:lnTo>
                    <a:pt x="4718809" y="1616867"/>
                  </a:lnTo>
                  <a:lnTo>
                    <a:pt x="4730826" y="1620989"/>
                  </a:lnTo>
                  <a:lnTo>
                    <a:pt x="4724641" y="1639011"/>
                  </a:lnTo>
                  <a:lnTo>
                    <a:pt x="4776404" y="1639011"/>
                  </a:lnTo>
                  <a:lnTo>
                    <a:pt x="4728083" y="1589836"/>
                  </a:lnTo>
                  <a:close/>
                </a:path>
                <a:path w="4787900" h="1662429">
                  <a:moveTo>
                    <a:pt x="6184" y="0"/>
                  </a:moveTo>
                  <a:lnTo>
                    <a:pt x="0" y="18008"/>
                  </a:lnTo>
                  <a:lnTo>
                    <a:pt x="4712626" y="1634888"/>
                  </a:lnTo>
                  <a:lnTo>
                    <a:pt x="4718809" y="1616867"/>
                  </a:lnTo>
                  <a:lnTo>
                    <a:pt x="61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3137" y="2247900"/>
              <a:ext cx="85725" cy="857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4450" y="2874962"/>
              <a:ext cx="85725" cy="8572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63775" y="2289175"/>
              <a:ext cx="2381885" cy="0"/>
            </a:xfrm>
            <a:custGeom>
              <a:avLst/>
              <a:gdLst/>
              <a:ahLst/>
              <a:cxnLst/>
              <a:rect l="l" t="t" r="r" b="b"/>
              <a:pathLst>
                <a:path w="2381885">
                  <a:moveTo>
                    <a:pt x="0" y="0"/>
                  </a:moveTo>
                  <a:lnTo>
                    <a:pt x="2381401" y="1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41240" y="2274963"/>
              <a:ext cx="2398395" cy="1647825"/>
            </a:xfrm>
            <a:custGeom>
              <a:avLst/>
              <a:gdLst/>
              <a:ahLst/>
              <a:cxnLst/>
              <a:rect l="l" t="t" r="r" b="b"/>
              <a:pathLst>
                <a:path w="2398395" h="1647825">
                  <a:moveTo>
                    <a:pt x="2397874" y="1646186"/>
                  </a:moveTo>
                  <a:lnTo>
                    <a:pt x="2383155" y="1627073"/>
                  </a:lnTo>
                  <a:lnTo>
                    <a:pt x="2382570" y="1626336"/>
                  </a:lnTo>
                  <a:lnTo>
                    <a:pt x="2372715" y="1608594"/>
                  </a:lnTo>
                  <a:lnTo>
                    <a:pt x="2346858" y="1562112"/>
                  </a:lnTo>
                  <a:lnTo>
                    <a:pt x="2330729" y="1585709"/>
                  </a:lnTo>
                  <a:lnTo>
                    <a:pt x="10744" y="0"/>
                  </a:lnTo>
                  <a:lnTo>
                    <a:pt x="0" y="15722"/>
                  </a:lnTo>
                  <a:lnTo>
                    <a:pt x="2302141" y="1589252"/>
                  </a:lnTo>
                  <a:lnTo>
                    <a:pt x="9525" y="478713"/>
                  </a:lnTo>
                  <a:lnTo>
                    <a:pt x="1219" y="495858"/>
                  </a:lnTo>
                  <a:lnTo>
                    <a:pt x="2310917" y="1614678"/>
                  </a:lnTo>
                  <a:lnTo>
                    <a:pt x="2303856" y="1625015"/>
                  </a:lnTo>
                  <a:lnTo>
                    <a:pt x="2322233" y="1627530"/>
                  </a:lnTo>
                  <a:lnTo>
                    <a:pt x="2312682" y="1647253"/>
                  </a:lnTo>
                  <a:lnTo>
                    <a:pt x="2397874" y="164618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0060" y="2903575"/>
              <a:ext cx="4438015" cy="461009"/>
            </a:xfrm>
            <a:custGeom>
              <a:avLst/>
              <a:gdLst/>
              <a:ahLst/>
              <a:cxnLst/>
              <a:rect l="l" t="t" r="r" b="b"/>
              <a:pathLst>
                <a:path w="4438015" h="461010">
                  <a:moveTo>
                    <a:pt x="4365637" y="384962"/>
                  </a:moveTo>
                  <a:lnTo>
                    <a:pt x="4362941" y="413418"/>
                  </a:lnTo>
                  <a:lnTo>
                    <a:pt x="4375581" y="414616"/>
                  </a:lnTo>
                  <a:lnTo>
                    <a:pt x="4373892" y="432380"/>
                  </a:lnTo>
                  <a:lnTo>
                    <a:pt x="4373778" y="433577"/>
                  </a:lnTo>
                  <a:lnTo>
                    <a:pt x="4361031" y="433577"/>
                  </a:lnTo>
                  <a:lnTo>
                    <a:pt x="4358449" y="460832"/>
                  </a:lnTo>
                  <a:lnTo>
                    <a:pt x="4428875" y="433577"/>
                  </a:lnTo>
                  <a:lnTo>
                    <a:pt x="4373778" y="433577"/>
                  </a:lnTo>
                  <a:lnTo>
                    <a:pt x="4361145" y="432380"/>
                  </a:lnTo>
                  <a:lnTo>
                    <a:pt x="4431970" y="432380"/>
                  </a:lnTo>
                  <a:lnTo>
                    <a:pt x="4437900" y="430085"/>
                  </a:lnTo>
                  <a:lnTo>
                    <a:pt x="4365637" y="384962"/>
                  </a:lnTo>
                  <a:close/>
                </a:path>
                <a:path w="4438015" h="461010">
                  <a:moveTo>
                    <a:pt x="4362941" y="413418"/>
                  </a:moveTo>
                  <a:lnTo>
                    <a:pt x="4361145" y="432380"/>
                  </a:lnTo>
                  <a:lnTo>
                    <a:pt x="4373778" y="433577"/>
                  </a:lnTo>
                  <a:lnTo>
                    <a:pt x="4375581" y="414616"/>
                  </a:lnTo>
                  <a:lnTo>
                    <a:pt x="4362941" y="413418"/>
                  </a:lnTo>
                  <a:close/>
                </a:path>
                <a:path w="4438015" h="461010">
                  <a:moveTo>
                    <a:pt x="1803" y="0"/>
                  </a:moveTo>
                  <a:lnTo>
                    <a:pt x="0" y="18973"/>
                  </a:lnTo>
                  <a:lnTo>
                    <a:pt x="4361145" y="432380"/>
                  </a:lnTo>
                  <a:lnTo>
                    <a:pt x="4362828" y="414616"/>
                  </a:lnTo>
                  <a:lnTo>
                    <a:pt x="4362941" y="4134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0962" y="2913062"/>
              <a:ext cx="2037080" cy="497205"/>
            </a:xfrm>
            <a:custGeom>
              <a:avLst/>
              <a:gdLst/>
              <a:ahLst/>
              <a:cxnLst/>
              <a:rect l="l" t="t" r="r" b="b"/>
              <a:pathLst>
                <a:path w="2037079" h="497204">
                  <a:moveTo>
                    <a:pt x="0" y="0"/>
                  </a:moveTo>
                  <a:lnTo>
                    <a:pt x="2036701" y="49680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40211" y="2827477"/>
              <a:ext cx="2418080" cy="611505"/>
            </a:xfrm>
            <a:custGeom>
              <a:avLst/>
              <a:gdLst/>
              <a:ahLst/>
              <a:cxnLst/>
              <a:rect l="l" t="t" r="r" b="b"/>
              <a:pathLst>
                <a:path w="2418079" h="611504">
                  <a:moveTo>
                    <a:pt x="2408237" y="429983"/>
                  </a:moveTo>
                  <a:lnTo>
                    <a:pt x="2406129" y="428434"/>
                  </a:lnTo>
                  <a:lnTo>
                    <a:pt x="2339733" y="379336"/>
                  </a:lnTo>
                  <a:lnTo>
                    <a:pt x="2334806" y="407492"/>
                  </a:lnTo>
                  <a:lnTo>
                    <a:pt x="3276" y="0"/>
                  </a:lnTo>
                  <a:lnTo>
                    <a:pt x="0" y="18770"/>
                  </a:lnTo>
                  <a:lnTo>
                    <a:pt x="2331529" y="426250"/>
                  </a:lnTo>
                  <a:lnTo>
                    <a:pt x="2326614" y="454393"/>
                  </a:lnTo>
                  <a:lnTo>
                    <a:pt x="2408237" y="429983"/>
                  </a:lnTo>
                  <a:close/>
                </a:path>
                <a:path w="2418079" h="611504">
                  <a:moveTo>
                    <a:pt x="2417838" y="573087"/>
                  </a:moveTo>
                  <a:lnTo>
                    <a:pt x="2399119" y="563816"/>
                  </a:lnTo>
                  <a:lnTo>
                    <a:pt x="2341511" y="535228"/>
                  </a:lnTo>
                  <a:lnTo>
                    <a:pt x="2341600" y="563816"/>
                  </a:lnTo>
                  <a:lnTo>
                    <a:pt x="1600" y="571360"/>
                  </a:lnTo>
                  <a:lnTo>
                    <a:pt x="1663" y="590410"/>
                  </a:lnTo>
                  <a:lnTo>
                    <a:pt x="2341664" y="582866"/>
                  </a:lnTo>
                  <a:lnTo>
                    <a:pt x="2341765" y="611428"/>
                  </a:lnTo>
                  <a:lnTo>
                    <a:pt x="2398445" y="582866"/>
                  </a:lnTo>
                  <a:lnTo>
                    <a:pt x="2417838" y="5730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20962" y="2829062"/>
              <a:ext cx="2027555" cy="84455"/>
            </a:xfrm>
            <a:custGeom>
              <a:avLst/>
              <a:gdLst/>
              <a:ahLst/>
              <a:cxnLst/>
              <a:rect l="l" t="t" r="r" b="b"/>
              <a:pathLst>
                <a:path w="2027554" h="84455">
                  <a:moveTo>
                    <a:pt x="0" y="84000"/>
                  </a:moveTo>
                  <a:lnTo>
                    <a:pt x="2027101" y="0"/>
                  </a:lnTo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3750" y="3062287"/>
              <a:ext cx="98325" cy="983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63775" y="2289175"/>
              <a:ext cx="2381250" cy="476250"/>
            </a:xfrm>
            <a:custGeom>
              <a:avLst/>
              <a:gdLst/>
              <a:ahLst/>
              <a:cxnLst/>
              <a:rect l="l" t="t" r="r" b="b"/>
              <a:pathLst>
                <a:path w="2381250" h="476250">
                  <a:moveTo>
                    <a:pt x="0" y="0"/>
                  </a:moveTo>
                  <a:lnTo>
                    <a:pt x="2381251" y="47625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719390" y="3065779"/>
            <a:ext cx="100393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79375">
              <a:lnSpc>
                <a:spcPct val="102200"/>
              </a:lnSpc>
              <a:spcBef>
                <a:spcPts val="50"/>
              </a:spcBef>
            </a:pPr>
            <a:r>
              <a:rPr sz="1800" spc="90" dirty="0">
                <a:latin typeface="Arial Narrow"/>
                <a:cs typeface="Arial Narrow"/>
              </a:rPr>
              <a:t>“circle</a:t>
            </a:r>
            <a:r>
              <a:rPr sz="1800" spc="65" dirty="0">
                <a:latin typeface="Arial Narrow"/>
                <a:cs typeface="Arial Narrow"/>
              </a:rPr>
              <a:t> </a:t>
            </a:r>
            <a:r>
              <a:rPr sz="1800" spc="45" dirty="0">
                <a:latin typeface="Arial Narrow"/>
                <a:cs typeface="Arial Narrow"/>
              </a:rPr>
              <a:t>of </a:t>
            </a:r>
            <a:r>
              <a:rPr sz="1800" spc="70" dirty="0">
                <a:latin typeface="Arial Narrow"/>
                <a:cs typeface="Arial Narrow"/>
              </a:rPr>
              <a:t>confusion”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43750" y="3314700"/>
            <a:ext cx="476250" cy="76200"/>
          </a:xfrm>
          <a:custGeom>
            <a:avLst/>
            <a:gdLst/>
            <a:ahLst/>
            <a:cxnLst/>
            <a:rect l="l" t="t" r="r" b="b"/>
            <a:pathLst>
              <a:path w="47625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2862"/>
                </a:lnTo>
                <a:lnTo>
                  <a:pt x="63500" y="42862"/>
                </a:lnTo>
                <a:lnTo>
                  <a:pt x="63500" y="33337"/>
                </a:lnTo>
                <a:lnTo>
                  <a:pt x="76200" y="33337"/>
                </a:lnTo>
                <a:lnTo>
                  <a:pt x="76200" y="0"/>
                </a:lnTo>
                <a:close/>
              </a:path>
              <a:path w="476250" h="76200">
                <a:moveTo>
                  <a:pt x="76200" y="33337"/>
                </a:moveTo>
                <a:lnTo>
                  <a:pt x="63500" y="33337"/>
                </a:lnTo>
                <a:lnTo>
                  <a:pt x="63500" y="42862"/>
                </a:lnTo>
                <a:lnTo>
                  <a:pt x="76200" y="42862"/>
                </a:lnTo>
                <a:lnTo>
                  <a:pt x="76200" y="33337"/>
                </a:lnTo>
                <a:close/>
              </a:path>
              <a:path w="476250" h="76200">
                <a:moveTo>
                  <a:pt x="476250" y="33337"/>
                </a:moveTo>
                <a:lnTo>
                  <a:pt x="76200" y="33337"/>
                </a:lnTo>
                <a:lnTo>
                  <a:pt x="76200" y="42862"/>
                </a:lnTo>
                <a:lnTo>
                  <a:pt x="476250" y="42862"/>
                </a:lnTo>
                <a:lnTo>
                  <a:pt x="476250" y="33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9529" y="6421628"/>
            <a:ext cx="4564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Source:</a:t>
            </a:r>
            <a:r>
              <a:rPr sz="1200" b="1" spc="120" dirty="0">
                <a:latin typeface="Calibri"/>
                <a:cs typeface="Calibri"/>
              </a:rPr>
              <a:t> </a:t>
            </a:r>
            <a:r>
              <a:rPr sz="1200" spc="65" dirty="0">
                <a:latin typeface="Arial Narrow"/>
                <a:cs typeface="Arial Narrow"/>
              </a:rPr>
              <a:t>Richard</a:t>
            </a:r>
            <a:r>
              <a:rPr sz="1200" spc="130" dirty="0">
                <a:latin typeface="Arial Narrow"/>
                <a:cs typeface="Arial Narrow"/>
              </a:rPr>
              <a:t> </a:t>
            </a:r>
            <a:r>
              <a:rPr sz="1200" dirty="0">
                <a:latin typeface="Arial Narrow"/>
                <a:cs typeface="Arial Narrow"/>
              </a:rPr>
              <a:t>Szeliski:</a:t>
            </a:r>
            <a:r>
              <a:rPr sz="1200" spc="130" dirty="0">
                <a:latin typeface="Arial Narrow"/>
                <a:cs typeface="Arial Narrow"/>
              </a:rPr>
              <a:t> </a:t>
            </a:r>
            <a:r>
              <a:rPr sz="1200" spc="90" dirty="0">
                <a:latin typeface="Arial Narrow"/>
                <a:cs typeface="Arial Narrow"/>
              </a:rPr>
              <a:t>https://courses.cs.washington.edu/courses/</a:t>
            </a:r>
            <a:endParaRPr sz="12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59" y="205977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915" algn="l">
              <a:lnSpc>
                <a:spcPct val="100000"/>
              </a:lnSpc>
              <a:spcBef>
                <a:spcPts val="100"/>
              </a:spcBef>
            </a:pPr>
            <a:r>
              <a:rPr spc="105" dirty="0">
                <a:latin typeface="Eurostile" panose="020B0504020202050204" pitchFamily="34" charset="77"/>
              </a:rPr>
              <a:t>Perspective</a:t>
            </a:r>
            <a:r>
              <a:rPr spc="120" dirty="0">
                <a:latin typeface="Eurostile" panose="020B0504020202050204" pitchFamily="34" charset="77"/>
              </a:rPr>
              <a:t> </a:t>
            </a:r>
            <a:r>
              <a:rPr spc="-10" dirty="0">
                <a:latin typeface="Eurostile" panose="020B0504020202050204" pitchFamily="34" charset="77"/>
              </a:rPr>
              <a:t>projection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032847"/>
            <a:ext cx="7772400" cy="30993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2526" y="6347223"/>
            <a:ext cx="41998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Steve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Seitz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(https://g5m.cs.washington.edu/)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78555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915" algn="l">
              <a:lnSpc>
                <a:spcPct val="100000"/>
              </a:lnSpc>
              <a:spcBef>
                <a:spcPts val="100"/>
              </a:spcBef>
            </a:pPr>
            <a:r>
              <a:rPr spc="105" dirty="0">
                <a:latin typeface="Eurostile" panose="020B0504020202050204" pitchFamily="34" charset="77"/>
              </a:rPr>
              <a:t>Perspective</a:t>
            </a:r>
            <a:r>
              <a:rPr spc="120" dirty="0">
                <a:latin typeface="Eurostile" panose="020B0504020202050204" pitchFamily="34" charset="77"/>
              </a:rPr>
              <a:t> </a:t>
            </a:r>
            <a:r>
              <a:rPr spc="-10" dirty="0">
                <a:latin typeface="Eurostile" panose="020B0504020202050204" pitchFamily="34" charset="77"/>
              </a:rPr>
              <a:t>projection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0476" y="1494256"/>
            <a:ext cx="5194287" cy="42544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2526" y="6347223"/>
            <a:ext cx="41998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Steve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Seitz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(https://g5m.cs.washington.edu/)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72EB-0B35-83B3-04FF-D8CC77EC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C38AD-AF30-5797-AA7C-E768D95D6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consider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where: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represent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a matrix? </a:t>
                </a:r>
              </a:p>
              <a:p>
                <a:pPr lvl="1"/>
                <a:r>
                  <a:rPr lang="en-US" dirty="0"/>
                  <a:t>That’s, is there a matrix A such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C38AD-AF30-5797-AA7C-E768D95D6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50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602" y="205977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915" algn="l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Perspective</a:t>
            </a:r>
            <a:r>
              <a:rPr spc="120" dirty="0"/>
              <a:t> </a:t>
            </a:r>
            <a:r>
              <a:rPr spc="-10" dirty="0"/>
              <a:t>projection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4200" y="1498600"/>
            <a:ext cx="4292600" cy="39560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3602" y="1154684"/>
            <a:ext cx="400304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Eurostile" panose="020B0504020202050204" pitchFamily="34" charset="77"/>
                <a:cs typeface="Calibri"/>
              </a:rPr>
              <a:t>Depth</a:t>
            </a:r>
            <a:r>
              <a:rPr sz="1800" b="1" spc="30" dirty="0">
                <a:latin typeface="Eurostile" panose="020B0504020202050204" pitchFamily="34" charset="77"/>
                <a:cs typeface="Calibri"/>
              </a:rPr>
              <a:t> </a:t>
            </a:r>
            <a:r>
              <a:rPr sz="1800" b="1" dirty="0">
                <a:latin typeface="Eurostile" panose="020B0504020202050204" pitchFamily="34" charset="77"/>
                <a:cs typeface="Calibri"/>
              </a:rPr>
              <a:t>of</a:t>
            </a:r>
            <a:r>
              <a:rPr sz="1800" b="1" spc="25" dirty="0">
                <a:latin typeface="Eurostile" panose="020B0504020202050204" pitchFamily="34" charset="77"/>
                <a:cs typeface="Calibri"/>
              </a:rPr>
              <a:t> </a:t>
            </a:r>
            <a:r>
              <a:rPr sz="1800" b="1" dirty="0">
                <a:latin typeface="Eurostile" panose="020B0504020202050204" pitchFamily="34" charset="77"/>
                <a:cs typeface="Calibri"/>
              </a:rPr>
              <a:t>field</a:t>
            </a:r>
            <a:r>
              <a:rPr sz="1800" b="1" spc="30" dirty="0">
                <a:latin typeface="Eurostile" panose="020B0504020202050204" pitchFamily="34" charset="77"/>
                <a:cs typeface="Calibri"/>
              </a:rPr>
              <a:t> </a:t>
            </a:r>
            <a:r>
              <a:rPr sz="1800" b="1" spc="-10" dirty="0">
                <a:latin typeface="Eurostile" panose="020B0504020202050204" pitchFamily="34" charset="77"/>
                <a:cs typeface="Calibri"/>
              </a:rPr>
              <a:t>(DOF):</a:t>
            </a:r>
            <a:endParaRPr sz="1800" dirty="0">
              <a:latin typeface="Eurostile" panose="020B0504020202050204" pitchFamily="34" charset="77"/>
              <a:cs typeface="Calibri"/>
            </a:endParaRPr>
          </a:p>
          <a:p>
            <a:pPr marL="469900" marR="5080" algn="just">
              <a:lnSpc>
                <a:spcPct val="100000"/>
              </a:lnSpc>
              <a:spcBef>
                <a:spcPts val="45"/>
              </a:spcBef>
            </a:pPr>
            <a:r>
              <a:rPr sz="1800" spc="95" dirty="0">
                <a:latin typeface="Eurostile" panose="020B0504020202050204" pitchFamily="34" charset="77"/>
                <a:cs typeface="Arial Narrow"/>
              </a:rPr>
              <a:t>Refers</a:t>
            </a:r>
            <a:r>
              <a:rPr sz="1800" spc="185" dirty="0">
                <a:latin typeface="Eurostile" panose="020B0504020202050204" pitchFamily="34" charset="77"/>
                <a:cs typeface="Arial Narrow"/>
              </a:rPr>
              <a:t>  </a:t>
            </a:r>
            <a:r>
              <a:rPr sz="1800" spc="120" dirty="0">
                <a:latin typeface="Eurostile" panose="020B0504020202050204" pitchFamily="34" charset="77"/>
                <a:cs typeface="Arial Narrow"/>
              </a:rPr>
              <a:t>to</a:t>
            </a:r>
            <a:r>
              <a:rPr sz="1800" spc="190" dirty="0">
                <a:latin typeface="Eurostile" panose="020B0504020202050204" pitchFamily="34" charset="77"/>
                <a:cs typeface="Arial Narrow"/>
              </a:rPr>
              <a:t>  </a:t>
            </a:r>
            <a:r>
              <a:rPr sz="1800" spc="110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1800" spc="185" dirty="0">
                <a:latin typeface="Eurostile" panose="020B0504020202050204" pitchFamily="34" charset="77"/>
                <a:cs typeface="Arial Narrow"/>
              </a:rPr>
              <a:t>  </a:t>
            </a:r>
            <a:r>
              <a:rPr sz="1800" spc="105" dirty="0">
                <a:latin typeface="Eurostile" panose="020B0504020202050204" pitchFamily="34" charset="77"/>
                <a:cs typeface="Arial Narrow"/>
              </a:rPr>
              <a:t>range</a:t>
            </a:r>
            <a:r>
              <a:rPr sz="1800" spc="190" dirty="0">
                <a:latin typeface="Eurostile" panose="020B0504020202050204" pitchFamily="34" charset="77"/>
                <a:cs typeface="Arial Narrow"/>
              </a:rPr>
              <a:t>  </a:t>
            </a:r>
            <a:r>
              <a:rPr sz="1800" spc="70" dirty="0">
                <a:latin typeface="Eurostile" panose="020B0504020202050204" pitchFamily="34" charset="77"/>
                <a:cs typeface="Arial Narrow"/>
              </a:rPr>
              <a:t>of</a:t>
            </a:r>
            <a:r>
              <a:rPr sz="1800" spc="185" dirty="0">
                <a:latin typeface="Eurostile" panose="020B0504020202050204" pitchFamily="34" charset="77"/>
                <a:cs typeface="Arial Narrow"/>
              </a:rPr>
              <a:t>  </a:t>
            </a:r>
            <a:r>
              <a:rPr sz="1800" spc="80" dirty="0">
                <a:latin typeface="Eurostile" panose="020B0504020202050204" pitchFamily="34" charset="77"/>
                <a:cs typeface="Arial Narrow"/>
              </a:rPr>
              <a:t>distances </a:t>
            </a:r>
            <a:r>
              <a:rPr sz="1800" spc="85" dirty="0">
                <a:latin typeface="Eurostile" panose="020B0504020202050204" pitchFamily="34" charset="77"/>
                <a:cs typeface="Arial Narrow"/>
              </a:rPr>
              <a:t>within</a:t>
            </a:r>
            <a:r>
              <a:rPr sz="1800" spc="330" dirty="0">
                <a:latin typeface="Eurostile" panose="020B0504020202050204" pitchFamily="34" charset="77"/>
                <a:cs typeface="Arial Narrow"/>
              </a:rPr>
              <a:t>  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a</a:t>
            </a:r>
            <a:r>
              <a:rPr sz="1800" spc="335" dirty="0">
                <a:latin typeface="Eurostile" panose="020B0504020202050204" pitchFamily="34" charset="77"/>
                <a:cs typeface="Arial Narrow"/>
              </a:rPr>
              <a:t>  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scene</a:t>
            </a:r>
            <a:r>
              <a:rPr sz="1800" spc="330" dirty="0">
                <a:latin typeface="Eurostile" panose="020B0504020202050204" pitchFamily="34" charset="77"/>
                <a:cs typeface="Arial Narrow"/>
              </a:rPr>
              <a:t>   </a:t>
            </a:r>
            <a:r>
              <a:rPr sz="1800" spc="130" dirty="0">
                <a:latin typeface="Eurostile" panose="020B0504020202050204" pitchFamily="34" charset="77"/>
                <a:cs typeface="Arial Narrow"/>
              </a:rPr>
              <a:t>that</a:t>
            </a:r>
            <a:r>
              <a:rPr sz="1800" spc="340" dirty="0">
                <a:latin typeface="Eurostile" panose="020B0504020202050204" pitchFamily="34" charset="77"/>
                <a:cs typeface="Arial Narrow"/>
              </a:rPr>
              <a:t>  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appears </a:t>
            </a:r>
            <a:r>
              <a:rPr sz="1800" spc="80" dirty="0">
                <a:latin typeface="Eurostile" panose="020B0504020202050204" pitchFamily="34" charset="77"/>
                <a:cs typeface="Arial Narrow"/>
              </a:rPr>
              <a:t>acceptably</a:t>
            </a:r>
            <a:r>
              <a:rPr sz="1800" spc="19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14" dirty="0">
                <a:latin typeface="Eurostile" panose="020B0504020202050204" pitchFamily="34" charset="77"/>
                <a:cs typeface="Arial Narrow"/>
              </a:rPr>
              <a:t>sharp</a:t>
            </a:r>
            <a:r>
              <a:rPr sz="1800" spc="19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55" dirty="0">
                <a:latin typeface="Eurostile" panose="020B0504020202050204" pitchFamily="34" charset="77"/>
                <a:cs typeface="Arial Narrow"/>
              </a:rPr>
              <a:t>in</a:t>
            </a:r>
            <a:r>
              <a:rPr sz="1800" spc="19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a</a:t>
            </a:r>
            <a:r>
              <a:rPr sz="1800" spc="19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photograph.</a:t>
            </a:r>
            <a:r>
              <a:rPr sz="1800" spc="19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-25" dirty="0">
                <a:latin typeface="Eurostile" panose="020B0504020202050204" pitchFamily="34" charset="77"/>
                <a:cs typeface="Arial Narrow"/>
              </a:rPr>
              <a:t>In </a:t>
            </a:r>
            <a:r>
              <a:rPr sz="1800" spc="125" dirty="0">
                <a:latin typeface="Eurostile" panose="020B0504020202050204" pitchFamily="34" charset="77"/>
                <a:cs typeface="Arial Narrow"/>
              </a:rPr>
              <a:t>other</a:t>
            </a:r>
            <a:r>
              <a:rPr sz="1800" spc="23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95" dirty="0">
                <a:latin typeface="Eurostile" panose="020B0504020202050204" pitchFamily="34" charset="77"/>
                <a:cs typeface="Arial Narrow"/>
              </a:rPr>
              <a:t>words,</a:t>
            </a:r>
            <a:r>
              <a:rPr sz="1800" spc="2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70" dirty="0">
                <a:latin typeface="Eurostile" panose="020B0504020202050204" pitchFamily="34" charset="77"/>
                <a:cs typeface="Arial Narrow"/>
              </a:rPr>
              <a:t>it's</a:t>
            </a:r>
            <a:r>
              <a:rPr sz="1800" spc="23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10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1800" spc="23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14" dirty="0">
                <a:latin typeface="Eurostile" panose="020B0504020202050204" pitchFamily="34" charset="77"/>
                <a:cs typeface="Arial Narrow"/>
              </a:rPr>
              <a:t>area</a:t>
            </a:r>
            <a:r>
              <a:rPr sz="1800" spc="24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55" dirty="0">
                <a:latin typeface="Eurostile" panose="020B0504020202050204" pitchFamily="34" charset="77"/>
                <a:cs typeface="Arial Narrow"/>
              </a:rPr>
              <a:t>in</a:t>
            </a:r>
            <a:r>
              <a:rPr sz="1800" spc="23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25" dirty="0">
                <a:latin typeface="Eurostile" panose="020B0504020202050204" pitchFamily="34" charset="77"/>
                <a:cs typeface="Arial Narrow"/>
              </a:rPr>
              <a:t>front</a:t>
            </a:r>
            <a:r>
              <a:rPr sz="1800" spc="24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45" dirty="0">
                <a:latin typeface="Eurostile" panose="020B0504020202050204" pitchFamily="34" charset="77"/>
                <a:cs typeface="Arial Narrow"/>
              </a:rPr>
              <a:t>of </a:t>
            </a:r>
            <a:r>
              <a:rPr sz="1800" spc="85" dirty="0">
                <a:latin typeface="Eurostile" panose="020B0504020202050204" pitchFamily="34" charset="77"/>
                <a:cs typeface="Arial Narrow"/>
              </a:rPr>
              <a:t>and</a:t>
            </a:r>
            <a:r>
              <a:rPr sz="1800" spc="31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70" dirty="0">
                <a:latin typeface="Eurostile" panose="020B0504020202050204" pitchFamily="34" charset="77"/>
                <a:cs typeface="Arial Narrow"/>
              </a:rPr>
              <a:t>behind</a:t>
            </a:r>
            <a:r>
              <a:rPr sz="1800" spc="32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10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1800" spc="32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10" dirty="0">
                <a:latin typeface="Eurostile" panose="020B0504020202050204" pitchFamily="34" charset="77"/>
                <a:cs typeface="Arial Narrow"/>
              </a:rPr>
              <a:t>main</a:t>
            </a:r>
            <a:r>
              <a:rPr sz="1800" spc="32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95" dirty="0">
                <a:latin typeface="Eurostile" panose="020B0504020202050204" pitchFamily="34" charset="77"/>
                <a:cs typeface="Arial Narrow"/>
              </a:rPr>
              <a:t>subject</a:t>
            </a:r>
            <a:r>
              <a:rPr sz="1800" spc="32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30" dirty="0">
                <a:latin typeface="Eurostile" panose="020B0504020202050204" pitchFamily="34" charset="77"/>
                <a:cs typeface="Arial Narrow"/>
              </a:rPr>
              <a:t>that</a:t>
            </a:r>
            <a:r>
              <a:rPr sz="1800" spc="33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30" dirty="0">
                <a:latin typeface="Eurostile" panose="020B0504020202050204" pitchFamily="34" charset="77"/>
                <a:cs typeface="Arial Narrow"/>
              </a:rPr>
              <a:t>is </a:t>
            </a:r>
            <a:r>
              <a:rPr sz="1800" spc="55" dirty="0">
                <a:latin typeface="Eurostile" panose="020B0504020202050204" pitchFamily="34" charset="77"/>
                <a:cs typeface="Arial Narrow"/>
              </a:rPr>
              <a:t>in</a:t>
            </a:r>
            <a:r>
              <a:rPr sz="1800" spc="2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55" dirty="0">
                <a:latin typeface="Eurostile" panose="020B0504020202050204" pitchFamily="34" charset="77"/>
                <a:cs typeface="Arial Narrow"/>
              </a:rPr>
              <a:t>focus.</a:t>
            </a:r>
            <a:endParaRPr sz="1800" dirty="0">
              <a:latin typeface="Eurostile" panose="020B0504020202050204" pitchFamily="34" charset="77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2526" y="6347223"/>
            <a:ext cx="41998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Steve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Seitz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(https://g5m.cs.washington.edu/)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1219200"/>
            <a:ext cx="2191511" cy="1447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95835"/>
            <a:ext cx="82296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400" spc="204" dirty="0">
                <a:solidFill>
                  <a:srgbClr val="000000"/>
                </a:solidFill>
                <a:cs typeface="Arial Narrow"/>
              </a:rPr>
              <a:t>Depth</a:t>
            </a:r>
            <a:r>
              <a:rPr sz="3400" spc="85" dirty="0">
                <a:solidFill>
                  <a:srgbClr val="000000"/>
                </a:solidFill>
                <a:cs typeface="Arial Narrow"/>
              </a:rPr>
              <a:t> </a:t>
            </a:r>
            <a:r>
              <a:rPr sz="3400" spc="140" dirty="0">
                <a:solidFill>
                  <a:srgbClr val="000000"/>
                </a:solidFill>
                <a:cs typeface="Arial Narrow"/>
              </a:rPr>
              <a:t>of</a:t>
            </a:r>
            <a:r>
              <a:rPr sz="3400" spc="80" dirty="0">
                <a:solidFill>
                  <a:srgbClr val="000000"/>
                </a:solidFill>
                <a:cs typeface="Arial Narrow"/>
              </a:rPr>
              <a:t> </a:t>
            </a:r>
            <a:r>
              <a:rPr sz="3400" spc="70" dirty="0">
                <a:solidFill>
                  <a:srgbClr val="000000"/>
                </a:solidFill>
                <a:cs typeface="Arial Narrow"/>
              </a:rPr>
              <a:t>field</a:t>
            </a:r>
            <a:endParaRPr sz="3400" dirty="0"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602" y="4724908"/>
            <a:ext cx="66990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latin typeface="Eurostile" panose="020B0504020202050204" pitchFamily="34" charset="77"/>
                <a:cs typeface="Arial Narrow"/>
              </a:rPr>
              <a:t>Changing</a:t>
            </a:r>
            <a:r>
              <a:rPr sz="2400" spc="6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155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2400" spc="5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170" dirty="0">
                <a:latin typeface="Eurostile" panose="020B0504020202050204" pitchFamily="34" charset="77"/>
                <a:cs typeface="Arial Narrow"/>
              </a:rPr>
              <a:t>aperture</a:t>
            </a:r>
            <a:r>
              <a:rPr sz="2400" spc="55" dirty="0">
                <a:latin typeface="Eurostile" panose="020B0504020202050204" pitchFamily="34" charset="77"/>
                <a:cs typeface="Arial Narrow"/>
              </a:rPr>
              <a:t> size </a:t>
            </a:r>
            <a:r>
              <a:rPr sz="2400" spc="130" dirty="0">
                <a:latin typeface="Eurostile" panose="020B0504020202050204" pitchFamily="34" charset="77"/>
                <a:cs typeface="Arial Narrow"/>
              </a:rPr>
              <a:t>affects</a:t>
            </a:r>
            <a:r>
              <a:rPr sz="2400" spc="6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135" dirty="0">
                <a:latin typeface="Eurostile" panose="020B0504020202050204" pitchFamily="34" charset="77"/>
                <a:cs typeface="Arial Narrow"/>
              </a:rPr>
              <a:t>depth</a:t>
            </a:r>
            <a:r>
              <a:rPr sz="2400" spc="6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90" dirty="0">
                <a:latin typeface="Eurostile" panose="020B0504020202050204" pitchFamily="34" charset="77"/>
                <a:cs typeface="Arial Narrow"/>
              </a:rPr>
              <a:t>of</a:t>
            </a:r>
            <a:r>
              <a:rPr sz="2400" spc="6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400" spc="50" dirty="0">
                <a:latin typeface="Eurostile" panose="020B0504020202050204" pitchFamily="34" charset="77"/>
                <a:cs typeface="Arial Narrow"/>
              </a:rPr>
              <a:t>field</a:t>
            </a:r>
            <a:endParaRPr sz="2400" dirty="0">
              <a:latin typeface="Eurostile" panose="020B0504020202050204" pitchFamily="34" charset="77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624" y="5170932"/>
            <a:ext cx="8728375" cy="155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2995" marR="50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102995" algn="l"/>
              </a:tabLst>
            </a:pPr>
            <a:r>
              <a:rPr sz="2000" spc="110" dirty="0">
                <a:latin typeface="Eurostile" panose="020B0504020202050204" pitchFamily="34" charset="77"/>
                <a:cs typeface="Arial Narrow"/>
              </a:rPr>
              <a:t>A</a:t>
            </a:r>
            <a:r>
              <a:rPr sz="20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20" dirty="0">
                <a:latin typeface="Eurostile" panose="020B0504020202050204" pitchFamily="34" charset="77"/>
                <a:cs typeface="Arial Narrow"/>
              </a:rPr>
              <a:t>smaller</a:t>
            </a:r>
            <a:r>
              <a:rPr sz="2000" spc="6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40" dirty="0">
                <a:latin typeface="Eurostile" panose="020B0504020202050204" pitchFamily="34" charset="77"/>
                <a:cs typeface="Arial Narrow"/>
              </a:rPr>
              <a:t>aperture</a:t>
            </a:r>
            <a:r>
              <a:rPr sz="20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10" dirty="0">
                <a:latin typeface="Eurostile" panose="020B0504020202050204" pitchFamily="34" charset="77"/>
                <a:cs typeface="Arial Narrow"/>
              </a:rPr>
              <a:t>increases</a:t>
            </a:r>
            <a:r>
              <a:rPr sz="2000" spc="6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25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20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30" dirty="0">
                <a:latin typeface="Eurostile" panose="020B0504020202050204" pitchFamily="34" charset="77"/>
                <a:cs typeface="Arial Narrow"/>
              </a:rPr>
              <a:t>range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60" dirty="0">
                <a:latin typeface="Eurostile" panose="020B0504020202050204" pitchFamily="34" charset="77"/>
                <a:cs typeface="Arial Narrow"/>
              </a:rPr>
              <a:t>in </a:t>
            </a:r>
            <a:r>
              <a:rPr sz="2000" spc="100" dirty="0">
                <a:latin typeface="Eurostile" panose="020B0504020202050204" pitchFamily="34" charset="77"/>
                <a:cs typeface="Arial Narrow"/>
              </a:rPr>
              <a:t>which</a:t>
            </a:r>
            <a:r>
              <a:rPr sz="2000" spc="5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25" dirty="0">
                <a:latin typeface="Eurostile" panose="020B0504020202050204" pitchFamily="34" charset="77"/>
                <a:cs typeface="Arial Narrow"/>
              </a:rPr>
              <a:t>the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105" dirty="0">
                <a:latin typeface="Eurostile" panose="020B0504020202050204" pitchFamily="34" charset="77"/>
                <a:cs typeface="Arial Narrow"/>
              </a:rPr>
              <a:t>object</a:t>
            </a:r>
            <a:r>
              <a:rPr sz="2000" spc="5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35" dirty="0">
                <a:latin typeface="Eurostile" panose="020B0504020202050204" pitchFamily="34" charset="77"/>
                <a:cs typeface="Arial Narrow"/>
              </a:rPr>
              <a:t>is </a:t>
            </a:r>
            <a:r>
              <a:rPr sz="2000" spc="95" dirty="0">
                <a:latin typeface="Eurostile" panose="020B0504020202050204" pitchFamily="34" charset="77"/>
                <a:cs typeface="Arial Narrow"/>
              </a:rPr>
              <a:t>approximately</a:t>
            </a:r>
            <a:r>
              <a:rPr sz="20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2000" spc="60" dirty="0">
                <a:latin typeface="Eurostile" panose="020B0504020202050204" pitchFamily="34" charset="77"/>
                <a:cs typeface="Arial Narrow"/>
              </a:rPr>
              <a:t>in </a:t>
            </a:r>
            <a:r>
              <a:rPr sz="2000" spc="80" dirty="0">
                <a:latin typeface="Eurostile" panose="020B0504020202050204" pitchFamily="34" charset="77"/>
                <a:cs typeface="Arial Narrow"/>
              </a:rPr>
              <a:t>focus</a:t>
            </a:r>
            <a:endParaRPr sz="2000" dirty="0">
              <a:latin typeface="Eurostile" panose="020B0504020202050204" pitchFamily="34" charset="77"/>
              <a:cs typeface="Arial Narrow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2000" dirty="0">
              <a:latin typeface="Eurostile" panose="020B0504020202050204" pitchFamily="34" charset="77"/>
              <a:cs typeface="Arial Narrow"/>
            </a:endParaRPr>
          </a:p>
          <a:p>
            <a:pPr marL="12700" marR="3565525">
              <a:lnSpc>
                <a:spcPct val="105000"/>
              </a:lnSpc>
            </a:pPr>
            <a:r>
              <a:rPr sz="1600" b="1" dirty="0">
                <a:latin typeface="Eurostile" panose="020B0504020202050204" pitchFamily="34" charset="77"/>
                <a:cs typeface="Calibri"/>
              </a:rPr>
              <a:t>Source:</a:t>
            </a:r>
            <a:r>
              <a:rPr sz="1600" b="1" spc="155" dirty="0">
                <a:latin typeface="Eurostile" panose="020B0504020202050204" pitchFamily="34" charset="77"/>
                <a:cs typeface="Calibri"/>
              </a:rPr>
              <a:t> </a:t>
            </a:r>
            <a:r>
              <a:rPr sz="1600" spc="85" dirty="0">
                <a:latin typeface="Eurostile" panose="020B0504020202050204" pitchFamily="34" charset="77"/>
                <a:cs typeface="Arial Narrow"/>
              </a:rPr>
              <a:t>Richard</a:t>
            </a:r>
            <a:r>
              <a:rPr sz="1600" spc="1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600" spc="-10" dirty="0">
                <a:latin typeface="Eurostile" panose="020B0504020202050204" pitchFamily="34" charset="77"/>
                <a:cs typeface="Arial Narrow"/>
              </a:rPr>
              <a:t>Szeliski: </a:t>
            </a:r>
            <a:r>
              <a:rPr sz="1600" spc="125" dirty="0">
                <a:latin typeface="Eurostile" panose="020B0504020202050204" pitchFamily="34" charset="77"/>
                <a:cs typeface="Arial Narrow"/>
              </a:rPr>
              <a:t>https://courses.cs.washington.edu/courses/</a:t>
            </a:r>
            <a:endParaRPr sz="1600" dirty="0">
              <a:latin typeface="Eurostile" panose="020B0504020202050204" pitchFamily="34" charset="77"/>
              <a:cs typeface="Arial Narro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62455" y="1447800"/>
            <a:ext cx="4657725" cy="3078480"/>
            <a:chOff x="1362455" y="1447800"/>
            <a:chExt cx="4657725" cy="30784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455" y="1447800"/>
              <a:ext cx="4657344" cy="30784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99100" y="1524000"/>
              <a:ext cx="1905" cy="1219200"/>
            </a:xfrm>
            <a:custGeom>
              <a:avLst/>
              <a:gdLst/>
              <a:ahLst/>
              <a:cxnLst/>
              <a:rect l="l" t="t" r="r" b="b"/>
              <a:pathLst>
                <a:path w="1904" h="1219200">
                  <a:moveTo>
                    <a:pt x="0" y="0"/>
                  </a:moveTo>
                  <a:lnTo>
                    <a:pt x="1500" y="12192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99100" y="3200400"/>
              <a:ext cx="1905" cy="1219200"/>
            </a:xfrm>
            <a:custGeom>
              <a:avLst/>
              <a:gdLst/>
              <a:ahLst/>
              <a:cxnLst/>
              <a:rect l="l" t="t" r="r" b="b"/>
              <a:pathLst>
                <a:path w="1904" h="1219200">
                  <a:moveTo>
                    <a:pt x="0" y="0"/>
                  </a:moveTo>
                  <a:lnTo>
                    <a:pt x="1500" y="12192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0800" y="3124200"/>
            <a:ext cx="2191511" cy="1447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182764" y="2641092"/>
            <a:ext cx="656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f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/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5.6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17689" y="4546092"/>
            <a:ext cx="5873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Eurostile" panose="020B0504020202050204" pitchFamily="34" charset="77"/>
                <a:cs typeface="Arial"/>
              </a:rPr>
              <a:t>f</a:t>
            </a:r>
            <a:r>
              <a:rPr sz="2000" spc="-10" dirty="0">
                <a:latin typeface="Eurostile" panose="020B0504020202050204" pitchFamily="34" charset="77"/>
                <a:cs typeface="Arial"/>
              </a:rPr>
              <a:t> </a:t>
            </a:r>
            <a:r>
              <a:rPr sz="2000" dirty="0">
                <a:latin typeface="Eurostile" panose="020B0504020202050204" pitchFamily="34" charset="77"/>
                <a:cs typeface="Arial"/>
              </a:rPr>
              <a:t>/</a:t>
            </a:r>
            <a:r>
              <a:rPr sz="2000" spc="-10" dirty="0">
                <a:latin typeface="Eurostile" panose="020B0504020202050204" pitchFamily="34" charset="77"/>
                <a:cs typeface="Arial"/>
              </a:rPr>
              <a:t> </a:t>
            </a:r>
            <a:r>
              <a:rPr sz="2000" spc="-25" dirty="0">
                <a:latin typeface="Eurostile" panose="020B0504020202050204" pitchFamily="34" charset="77"/>
                <a:cs typeface="Arial"/>
              </a:rPr>
              <a:t>32</a:t>
            </a:r>
            <a:endParaRPr sz="2000">
              <a:latin typeface="Eurostile" panose="020B0504020202050204" pitchFamily="34" charset="77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18891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915" algn="l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Perspective</a:t>
            </a:r>
            <a:r>
              <a:rPr spc="120" dirty="0"/>
              <a:t> </a:t>
            </a:r>
            <a:r>
              <a:rPr spc="-10" dirty="0"/>
              <a:t>projection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601" y="1154684"/>
            <a:ext cx="375465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Eurostile" panose="020B0504020202050204" pitchFamily="34" charset="77"/>
                <a:cs typeface="Calibri"/>
              </a:rPr>
              <a:t>Depth</a:t>
            </a:r>
            <a:r>
              <a:rPr sz="1800" b="1" spc="30" dirty="0">
                <a:latin typeface="Eurostile" panose="020B0504020202050204" pitchFamily="34" charset="77"/>
                <a:cs typeface="Calibri"/>
              </a:rPr>
              <a:t> </a:t>
            </a:r>
            <a:r>
              <a:rPr sz="1800" b="1" dirty="0">
                <a:latin typeface="Eurostile" panose="020B0504020202050204" pitchFamily="34" charset="77"/>
                <a:cs typeface="Calibri"/>
              </a:rPr>
              <a:t>of</a:t>
            </a:r>
            <a:r>
              <a:rPr sz="1800" b="1" spc="25" dirty="0">
                <a:latin typeface="Eurostile" panose="020B0504020202050204" pitchFamily="34" charset="77"/>
                <a:cs typeface="Calibri"/>
              </a:rPr>
              <a:t> </a:t>
            </a:r>
            <a:r>
              <a:rPr sz="1800" b="1" dirty="0">
                <a:latin typeface="Eurostile" panose="020B0504020202050204" pitchFamily="34" charset="77"/>
                <a:cs typeface="Calibri"/>
              </a:rPr>
              <a:t>field</a:t>
            </a:r>
            <a:r>
              <a:rPr sz="1800" b="1" spc="30" dirty="0">
                <a:latin typeface="Eurostile" panose="020B0504020202050204" pitchFamily="34" charset="77"/>
                <a:cs typeface="Calibri"/>
              </a:rPr>
              <a:t> </a:t>
            </a:r>
            <a:r>
              <a:rPr sz="1800" b="1" spc="-10" dirty="0">
                <a:latin typeface="Eurostile" panose="020B0504020202050204" pitchFamily="34" charset="77"/>
                <a:cs typeface="Calibri"/>
              </a:rPr>
              <a:t>(DOF):</a:t>
            </a:r>
            <a:endParaRPr sz="1800" dirty="0">
              <a:latin typeface="Eurostile" panose="020B0504020202050204" pitchFamily="34" charset="77"/>
              <a:cs typeface="Calibri"/>
            </a:endParaRPr>
          </a:p>
          <a:p>
            <a:pPr marL="456565" algn="ctr">
              <a:lnSpc>
                <a:spcPct val="100000"/>
              </a:lnSpc>
              <a:spcBef>
                <a:spcPts val="45"/>
              </a:spcBef>
            </a:pPr>
            <a:r>
              <a:rPr sz="1800" spc="80" dirty="0">
                <a:latin typeface="Eurostile" panose="020B0504020202050204" pitchFamily="34" charset="77"/>
                <a:cs typeface="Arial Narrow"/>
              </a:rPr>
              <a:t>Closer</a:t>
            </a:r>
            <a:r>
              <a:rPr sz="1800" spc="3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90" dirty="0">
                <a:latin typeface="Eurostile" panose="020B0504020202050204" pitchFamily="34" charset="77"/>
                <a:cs typeface="Arial Narrow"/>
              </a:rPr>
              <a:t>object</a:t>
            </a:r>
            <a:r>
              <a:rPr sz="1800" spc="45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00" dirty="0">
                <a:latin typeface="Eurostile" panose="020B0504020202050204" pitchFamily="34" charset="77"/>
                <a:cs typeface="Arial Narrow"/>
              </a:rPr>
              <a:t>appear</a:t>
            </a:r>
            <a:r>
              <a:rPr sz="1800" spc="40" dirty="0">
                <a:latin typeface="Eurostile" panose="020B0504020202050204" pitchFamily="34" charset="77"/>
                <a:cs typeface="Arial Narrow"/>
              </a:rPr>
              <a:t> </a:t>
            </a:r>
            <a:r>
              <a:rPr sz="1800" spc="100" dirty="0">
                <a:latin typeface="Eurostile" panose="020B0504020202050204" pitchFamily="34" charset="77"/>
                <a:cs typeface="Arial Narrow"/>
              </a:rPr>
              <a:t>larger</a:t>
            </a:r>
            <a:endParaRPr sz="1800" dirty="0">
              <a:latin typeface="Eurostile" panose="020B0504020202050204" pitchFamily="34" charset="77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5740" y="1829993"/>
            <a:ext cx="3338093" cy="29116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2110" y="6334309"/>
            <a:ext cx="419989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Steve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Seitz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(https://g5m.cs.washington.edu/)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33B4ED68-7D82-02F4-3BF5-DB6340460253}"/>
              </a:ext>
            </a:extLst>
          </p:cNvPr>
          <p:cNvSpPr/>
          <p:nvPr/>
        </p:nvSpPr>
        <p:spPr>
          <a:xfrm>
            <a:off x="4451208" y="1361960"/>
            <a:ext cx="196770" cy="2303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0550FA-4D59-A31B-67D6-5BF5AD31678C}"/>
              </a:ext>
            </a:extLst>
          </p:cNvPr>
          <p:cNvCxnSpPr>
            <a:cxnSpLocks/>
          </p:cNvCxnSpPr>
          <p:nvPr/>
        </p:nvCxnSpPr>
        <p:spPr>
          <a:xfrm flipH="1">
            <a:off x="1909995" y="1771021"/>
            <a:ext cx="4581094" cy="1727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58A76C-1F3A-E225-976F-47DADB173AE8}"/>
              </a:ext>
            </a:extLst>
          </p:cNvPr>
          <p:cNvCxnSpPr>
            <a:cxnSpLocks/>
          </p:cNvCxnSpPr>
          <p:nvPr/>
        </p:nvCxnSpPr>
        <p:spPr>
          <a:xfrm flipH="1" flipV="1">
            <a:off x="4619162" y="1762336"/>
            <a:ext cx="1886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4717E54-E9C7-B340-B90F-68789A8D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38D7E1-781A-969F-857D-FB431AC60D77}"/>
              </a:ext>
            </a:extLst>
          </p:cNvPr>
          <p:cNvCxnSpPr/>
          <p:nvPr/>
        </p:nvCxnSpPr>
        <p:spPr>
          <a:xfrm>
            <a:off x="1945289" y="2513641"/>
            <a:ext cx="574104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F8F11A9-E701-3700-0B46-575B3E47A992}"/>
              </a:ext>
            </a:extLst>
          </p:cNvPr>
          <p:cNvSpPr/>
          <p:nvPr/>
        </p:nvSpPr>
        <p:spPr>
          <a:xfrm>
            <a:off x="4526443" y="2475069"/>
            <a:ext cx="45719" cy="636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pic>
        <p:nvPicPr>
          <p:cNvPr id="12" name="Graphic 11" descr="Airplane outline">
            <a:extLst>
              <a:ext uri="{FF2B5EF4-FFF2-40B4-BE49-F238E27FC236}">
                <a16:creationId xmlns:a16="http://schemas.microsoft.com/office/drawing/2014/main" id="{674967B7-EEEF-01E9-3ECF-CD5292A7E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3755" y="1656757"/>
            <a:ext cx="914400" cy="914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D8B2597-6183-3757-F93C-F680FA8F402B}"/>
              </a:ext>
            </a:extLst>
          </p:cNvPr>
          <p:cNvSpPr/>
          <p:nvPr/>
        </p:nvSpPr>
        <p:spPr>
          <a:xfrm>
            <a:off x="6484394" y="1720935"/>
            <a:ext cx="45719" cy="48126"/>
          </a:xfrm>
          <a:prstGeom prst="ellipse">
            <a:avLst/>
          </a:prstGeom>
          <a:solidFill>
            <a:srgbClr val="FF0000"/>
          </a:solidFill>
          <a:ln>
            <a:solidFill>
              <a:srgbClr val="FF4B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9858E0-96A4-1B85-CBEB-54DE889F0732}"/>
              </a:ext>
            </a:extLst>
          </p:cNvPr>
          <p:cNvCxnSpPr>
            <a:cxnSpLocks/>
          </p:cNvCxnSpPr>
          <p:nvPr/>
        </p:nvCxnSpPr>
        <p:spPr>
          <a:xfrm flipH="1">
            <a:off x="4462783" y="1768730"/>
            <a:ext cx="167954" cy="69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5D4561-F025-8B70-10E1-3B4508020DF9}"/>
              </a:ext>
            </a:extLst>
          </p:cNvPr>
          <p:cNvCxnSpPr>
            <a:cxnSpLocks/>
          </p:cNvCxnSpPr>
          <p:nvPr/>
        </p:nvCxnSpPr>
        <p:spPr>
          <a:xfrm flipH="1">
            <a:off x="2339202" y="1838511"/>
            <a:ext cx="2137470" cy="150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A5ED4B-0DD0-3CFF-7734-27BF5FA14599}"/>
              </a:ext>
            </a:extLst>
          </p:cNvPr>
          <p:cNvGrpSpPr/>
          <p:nvPr/>
        </p:nvGrpSpPr>
        <p:grpSpPr>
          <a:xfrm>
            <a:off x="1942242" y="2449982"/>
            <a:ext cx="871101" cy="963710"/>
            <a:chOff x="2073636" y="2916822"/>
            <a:chExt cx="706053" cy="706053"/>
          </a:xfrm>
        </p:grpSpPr>
        <p:pic>
          <p:nvPicPr>
            <p:cNvPr id="23" name="Graphic 22" descr="Airplane outline">
              <a:extLst>
                <a:ext uri="{FF2B5EF4-FFF2-40B4-BE49-F238E27FC236}">
                  <a16:creationId xmlns:a16="http://schemas.microsoft.com/office/drawing/2014/main" id="{B9B3228C-FB66-180C-2F01-01EEC063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073636" y="2916822"/>
              <a:ext cx="706053" cy="70605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357252-38EE-FC12-DA9D-A961233359BC}"/>
                </a:ext>
              </a:extLst>
            </p:cNvPr>
            <p:cNvSpPr/>
            <p:nvPr/>
          </p:nvSpPr>
          <p:spPr>
            <a:xfrm>
              <a:off x="2400633" y="353420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4B4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1B8ADB7-198C-E15E-7C70-CBC3EDCEBD04}"/>
              </a:ext>
            </a:extLst>
          </p:cNvPr>
          <p:cNvSpPr/>
          <p:nvPr/>
        </p:nvSpPr>
        <p:spPr>
          <a:xfrm>
            <a:off x="3489324" y="2476994"/>
            <a:ext cx="45719" cy="636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3F0DC5-F266-3D17-3127-6ECBF1402A4C}"/>
              </a:ext>
            </a:extLst>
          </p:cNvPr>
          <p:cNvGrpSpPr/>
          <p:nvPr/>
        </p:nvGrpSpPr>
        <p:grpSpPr>
          <a:xfrm>
            <a:off x="3505199" y="2558977"/>
            <a:ext cx="1054251" cy="472067"/>
            <a:chOff x="2372746" y="2832652"/>
            <a:chExt cx="2193236" cy="33802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CFA9876-17F3-FFE6-C4D3-510B26CB5A88}"/>
                </a:ext>
              </a:extLst>
            </p:cNvPr>
            <p:cNvCxnSpPr>
              <a:cxnSpLocks/>
            </p:cNvCxnSpPr>
            <p:nvPr/>
          </p:nvCxnSpPr>
          <p:spPr>
            <a:xfrm>
              <a:off x="2390099" y="2895949"/>
              <a:ext cx="21701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0EFAEF-BAC4-9CEF-7F9B-1E8C63819402}"/>
                </a:ext>
              </a:extLst>
            </p:cNvPr>
            <p:cNvCxnSpPr/>
            <p:nvPr/>
          </p:nvCxnSpPr>
          <p:spPr>
            <a:xfrm>
              <a:off x="4565982" y="2832652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5FE1F5-AE2C-EFE7-21BE-A523A53D26B0}"/>
                </a:ext>
              </a:extLst>
            </p:cNvPr>
            <p:cNvCxnSpPr/>
            <p:nvPr/>
          </p:nvCxnSpPr>
          <p:spPr>
            <a:xfrm>
              <a:off x="2372746" y="2845906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FA6E6B-149C-519A-0CDC-791F3020F742}"/>
                </a:ext>
              </a:extLst>
            </p:cNvPr>
            <p:cNvSpPr txBox="1"/>
            <p:nvPr/>
          </p:nvSpPr>
          <p:spPr>
            <a:xfrm>
              <a:off x="3215578" y="2884178"/>
              <a:ext cx="590705" cy="286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urostile" panose="020B0504020202050204" pitchFamily="34" charset="77"/>
                </a:rPr>
                <a:t>f</a:t>
              </a:r>
              <a:endParaRPr lang="en-RW" sz="1200" dirty="0">
                <a:latin typeface="Eurostile" panose="020B0504020202050204" pitchFamily="34" charset="7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BC4FD0F-E329-65E2-132A-52690B0C195A}"/>
                  </a:ext>
                </a:extLst>
              </p:cNvPr>
              <p:cNvSpPr txBox="1"/>
              <p:nvPr/>
            </p:nvSpPr>
            <p:spPr>
              <a:xfrm>
                <a:off x="3656329" y="3814587"/>
                <a:ext cx="5295427" cy="2616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Eurostile" panose="020B0504020202050204" pitchFamily="34" charset="77"/>
                  </a:rPr>
                  <a:t>F</a:t>
                </a:r>
                <a:r>
                  <a:rPr lang="en-RW" dirty="0">
                    <a:latin typeface="Eurostile" panose="020B0504020202050204" pitchFamily="34" charset="77"/>
                  </a:rPr>
                  <a:t>ocal length (f): It determines the lens’ bending power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RW">
                    <a:latin typeface="Eurostile" panose="020B0504020202050204" pitchFamily="34" charset="77"/>
                  </a:rPr>
                  <a:t>The focal length is the distance from the lens at which parallel incoming rays (from an object at infinity) are focused to a single point.</a:t>
                </a:r>
                <a:endParaRPr lang="en-RW" dirty="0">
                  <a:latin typeface="Eurostile" panose="020B0504020202050204" pitchFamily="34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>
                    <a:latin typeface="Eurostile" panose="020B0504020202050204" pitchFamily="34" charset="77"/>
                  </a:rPr>
                  <a:t>Thin-Lens’ law: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RW" dirty="0">
                  <a:latin typeface="Eurostile" panose="020B0504020202050204" pitchFamily="34" charset="77"/>
                </a:endParaRPr>
              </a:p>
              <a:p>
                <a:endParaRPr lang="en-RW" dirty="0">
                  <a:latin typeface="Eurostile" panose="020B0504020202050204" pitchFamily="34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RW" dirty="0">
                    <a:latin typeface="Eurostile" panose="020B0504020202050204" pitchFamily="34" charset="77"/>
                  </a:rPr>
                  <a:t>Magnifiction (m): </a:t>
                </a:r>
                <a14:m>
                  <m:oMath xmlns:m="http://schemas.openxmlformats.org/officeDocument/2006/math">
                    <m: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RW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RW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RW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RW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r>
                  <a:rPr lang="en-RW" dirty="0">
                    <a:effectLst/>
                  </a:rPr>
                  <a:t> </a:t>
                </a:r>
                <a:endParaRPr lang="en-RW" dirty="0">
                  <a:latin typeface="Eurostile" panose="020B0504020202050204" pitchFamily="34" charset="77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BC4FD0F-E329-65E2-132A-52690B0C1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329" y="3814587"/>
                <a:ext cx="5295427" cy="2616357"/>
              </a:xfrm>
              <a:prstGeom prst="rect">
                <a:avLst/>
              </a:prstGeom>
              <a:blipFill>
                <a:blip r:embed="rId5"/>
                <a:stretch>
                  <a:fillRect l="-959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579E9E8A-F4A1-B504-A0F6-73A5AA280F60}"/>
              </a:ext>
            </a:extLst>
          </p:cNvPr>
          <p:cNvGrpSpPr/>
          <p:nvPr/>
        </p:nvGrpSpPr>
        <p:grpSpPr>
          <a:xfrm>
            <a:off x="2387246" y="3352604"/>
            <a:ext cx="2159514" cy="472067"/>
            <a:chOff x="2372746" y="2832652"/>
            <a:chExt cx="2193236" cy="338024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FFD4206-40BE-748F-A2BD-7E5DC877AC5D}"/>
                </a:ext>
              </a:extLst>
            </p:cNvPr>
            <p:cNvCxnSpPr>
              <a:cxnSpLocks/>
            </p:cNvCxnSpPr>
            <p:nvPr/>
          </p:nvCxnSpPr>
          <p:spPr>
            <a:xfrm>
              <a:off x="2390099" y="2895949"/>
              <a:ext cx="21701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28E0A4-3C3E-BF8A-B72E-AC67D369BC7C}"/>
                </a:ext>
              </a:extLst>
            </p:cNvPr>
            <p:cNvCxnSpPr/>
            <p:nvPr/>
          </p:nvCxnSpPr>
          <p:spPr>
            <a:xfrm>
              <a:off x="4565982" y="2832652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C02E2B-C0AA-E78D-3E3A-3DECEA3D5D8F}"/>
                </a:ext>
              </a:extLst>
            </p:cNvPr>
            <p:cNvCxnSpPr/>
            <p:nvPr/>
          </p:nvCxnSpPr>
          <p:spPr>
            <a:xfrm>
              <a:off x="2372746" y="2845906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E22FEA-66D7-A1EE-C856-D48C31E77F8B}"/>
                    </a:ext>
                  </a:extLst>
                </p:cNvPr>
                <p:cNvSpPr txBox="1"/>
                <p:nvPr/>
              </p:nvSpPr>
              <p:spPr>
                <a:xfrm>
                  <a:off x="3215578" y="2884178"/>
                  <a:ext cx="590705" cy="286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RW" sz="1200" dirty="0">
                    <a:latin typeface="Eurostile" panose="020B0504020202050204" pitchFamily="34" charset="77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E22FEA-66D7-A1EE-C856-D48C31E77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578" y="2884178"/>
                  <a:ext cx="590705" cy="2864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W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464FCC-84D2-568D-EC85-7109B1B08733}"/>
              </a:ext>
            </a:extLst>
          </p:cNvPr>
          <p:cNvGrpSpPr/>
          <p:nvPr/>
        </p:nvGrpSpPr>
        <p:grpSpPr>
          <a:xfrm>
            <a:off x="4563103" y="1125775"/>
            <a:ext cx="1942614" cy="472068"/>
            <a:chOff x="2372746" y="2832652"/>
            <a:chExt cx="2193236" cy="33802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AC7963B-DC32-3008-65E2-1ADA2FE14E2F}"/>
                </a:ext>
              </a:extLst>
            </p:cNvPr>
            <p:cNvCxnSpPr>
              <a:cxnSpLocks/>
            </p:cNvCxnSpPr>
            <p:nvPr/>
          </p:nvCxnSpPr>
          <p:spPr>
            <a:xfrm>
              <a:off x="2390099" y="2895949"/>
              <a:ext cx="21701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85EFB50-E5DE-5E36-39CD-AEF89F40524F}"/>
                </a:ext>
              </a:extLst>
            </p:cNvPr>
            <p:cNvCxnSpPr/>
            <p:nvPr/>
          </p:nvCxnSpPr>
          <p:spPr>
            <a:xfrm>
              <a:off x="4565982" y="2832652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0A072B-12A8-F113-21D4-BE0F0F27DCA7}"/>
                </a:ext>
              </a:extLst>
            </p:cNvPr>
            <p:cNvCxnSpPr/>
            <p:nvPr/>
          </p:nvCxnSpPr>
          <p:spPr>
            <a:xfrm>
              <a:off x="2372746" y="2845906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A94FB1A-F6A7-35AC-D6E8-3083A20C0737}"/>
                    </a:ext>
                  </a:extLst>
                </p:cNvPr>
                <p:cNvSpPr txBox="1"/>
                <p:nvPr/>
              </p:nvSpPr>
              <p:spPr>
                <a:xfrm>
                  <a:off x="3215578" y="2884178"/>
                  <a:ext cx="590705" cy="286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RW" sz="1200" dirty="0">
                    <a:latin typeface="Eurostile" panose="020B0504020202050204" pitchFamily="34" charset="77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A94FB1A-F6A7-35AC-D6E8-3083A20C0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578" y="2884178"/>
                  <a:ext cx="590705" cy="2864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W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6A0FC50-3C8A-8F1D-F8E9-7D6A55344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86" y="4002370"/>
            <a:ext cx="922745" cy="278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BDCD9F5-BB8D-5C38-9746-9B9F862A128E}"/>
              </a:ext>
            </a:extLst>
          </p:cNvPr>
          <p:cNvSpPr txBox="1"/>
          <p:nvPr/>
        </p:nvSpPr>
        <p:spPr>
          <a:xfrm>
            <a:off x="1638060" y="6655264"/>
            <a:ext cx="45893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W" sz="1100" dirty="0">
                <a:latin typeface="Eurostile" panose="020B0504020202050204" pitchFamily="34" charset="77"/>
              </a:rPr>
              <a:t>https://en.wikipedia.org/wiki/Focal_length</a:t>
            </a:r>
          </a:p>
        </p:txBody>
      </p:sp>
    </p:spTree>
    <p:extLst>
      <p:ext uri="{BB962C8B-B14F-4D97-AF65-F5344CB8AC3E}">
        <p14:creationId xmlns:p14="http://schemas.microsoft.com/office/powerpoint/2010/main" val="1101950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7E54-E9C7-B340-B90F-68789A8D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6E599-2730-2F18-5BB9-F531AA9AE010}"/>
              </a:ext>
            </a:extLst>
          </p:cNvPr>
          <p:cNvSpPr txBox="1"/>
          <p:nvPr/>
        </p:nvSpPr>
        <p:spPr>
          <a:xfrm>
            <a:off x="0" y="1135357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b="1" dirty="0">
                <a:latin typeface="Eurostile" panose="020B0504020202050204" pitchFamily="34" charset="77"/>
              </a:rPr>
              <a:t>Aperture: </a:t>
            </a:r>
            <a:r>
              <a:rPr lang="en-RW" dirty="0">
                <a:latin typeface="Eurostile" panose="020B0504020202050204" pitchFamily="34" charset="77"/>
              </a:rPr>
              <a:t>A</a:t>
            </a:r>
            <a:r>
              <a:rPr lang="en-US" dirty="0">
                <a:latin typeface="Eurostile" panose="020B0504020202050204" pitchFamily="34" charset="77"/>
              </a:rPr>
              <a:t>r</a:t>
            </a:r>
            <a:r>
              <a:rPr lang="en-RW" dirty="0">
                <a:latin typeface="Eurostile" panose="020B0504020202050204" pitchFamily="34" charset="77"/>
              </a:rPr>
              <a:t>ea of the lens receiving 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37074-94F1-2DB0-0BF8-3C93576F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08" y="2093952"/>
            <a:ext cx="5625296" cy="34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4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7E54-E9C7-B340-B90F-68789A8D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6E599-2730-2F18-5BB9-F531AA9AE010}"/>
              </a:ext>
            </a:extLst>
          </p:cNvPr>
          <p:cNvSpPr txBox="1"/>
          <p:nvPr/>
        </p:nvSpPr>
        <p:spPr>
          <a:xfrm>
            <a:off x="0" y="1135357"/>
            <a:ext cx="6474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b="1" dirty="0">
                <a:latin typeface="Eurostile" panose="020B0504020202050204" pitchFamily="34" charset="77"/>
              </a:rPr>
              <a:t>Aperture: </a:t>
            </a:r>
            <a:r>
              <a:rPr lang="en-RW" dirty="0">
                <a:latin typeface="Eurostile" panose="020B0504020202050204" pitchFamily="34" charset="77"/>
              </a:rPr>
              <a:t>A</a:t>
            </a:r>
            <a:r>
              <a:rPr lang="en-US" dirty="0">
                <a:latin typeface="Eurostile" panose="020B0504020202050204" pitchFamily="34" charset="77"/>
              </a:rPr>
              <a:t>r</a:t>
            </a:r>
            <a:r>
              <a:rPr lang="en-RW" dirty="0">
                <a:latin typeface="Eurostile" panose="020B0504020202050204" pitchFamily="34" charset="77"/>
              </a:rPr>
              <a:t>ea of the lens receiving light</a:t>
            </a:r>
          </a:p>
          <a:p>
            <a:r>
              <a:rPr lang="en-RW" b="1" dirty="0">
                <a:latin typeface="Eurostile" panose="020B0504020202050204" pitchFamily="34" charset="77"/>
              </a:rPr>
              <a:t>f-number</a:t>
            </a:r>
            <a:r>
              <a:rPr lang="en-RW" dirty="0">
                <a:latin typeface="Eurostile" panose="020B0504020202050204" pitchFamily="34" charset="77"/>
              </a:rPr>
              <a:t>: </a:t>
            </a:r>
            <a:r>
              <a:rPr lang="en-US" dirty="0">
                <a:latin typeface="Eurostile" panose="020B0504020202050204" pitchFamily="34" charset="77"/>
              </a:rPr>
              <a:t>a measure of the light-gathering ability of a camera lens</a:t>
            </a:r>
          </a:p>
          <a:p>
            <a:r>
              <a:rPr lang="en-US" dirty="0">
                <a:latin typeface="Eurostile" panose="020B0504020202050204" pitchFamily="34" charset="77"/>
              </a:rPr>
              <a:t>		it equals focal length divided by the aperture.</a:t>
            </a:r>
            <a:endParaRPr lang="en-RW" dirty="0">
              <a:latin typeface="Eurostile" panose="020B050402020205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37074-94F1-2DB0-0BF8-3C93576F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40" y="2719594"/>
            <a:ext cx="5625296" cy="3483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AE442-BD59-E50C-E78E-2E3DA59DA710}"/>
                  </a:ext>
                </a:extLst>
              </p:cNvPr>
              <p:cNvSpPr txBox="1"/>
              <p:nvPr/>
            </p:nvSpPr>
            <p:spPr>
              <a:xfrm>
                <a:off x="0" y="3679019"/>
                <a:ext cx="4704346" cy="525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Aperture: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𝑢𝑚𝑏𝑒𝑟</m:t>
                        </m:r>
                      </m:den>
                    </m:f>
                  </m:oMath>
                </a14:m>
                <a:endParaRPr lang="en-US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AE442-BD59-E50C-E78E-2E3DA59DA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79019"/>
                <a:ext cx="4704346" cy="525272"/>
              </a:xfrm>
              <a:prstGeom prst="rect">
                <a:avLst/>
              </a:prstGeom>
              <a:blipFill>
                <a:blip r:embed="rId4"/>
                <a:stretch>
                  <a:fillRect l="-809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795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D4F9-3AB0-7145-CE98-C27037D7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 Defocus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04F044-C5EB-01B4-F461-9AF5D6590482}"/>
              </a:ext>
            </a:extLst>
          </p:cNvPr>
          <p:cNvSpPr/>
          <p:nvPr/>
        </p:nvSpPr>
        <p:spPr>
          <a:xfrm>
            <a:off x="4473615" y="1828800"/>
            <a:ext cx="196770" cy="2303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AC360F-E149-18D0-221F-E791B40EE5A3}"/>
              </a:ext>
            </a:extLst>
          </p:cNvPr>
          <p:cNvCxnSpPr/>
          <p:nvPr/>
        </p:nvCxnSpPr>
        <p:spPr>
          <a:xfrm>
            <a:off x="1967696" y="2980481"/>
            <a:ext cx="574104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A350F4-D3CC-CF5F-3660-494C8E8B9D3C}"/>
              </a:ext>
            </a:extLst>
          </p:cNvPr>
          <p:cNvSpPr/>
          <p:nvPr/>
        </p:nvSpPr>
        <p:spPr>
          <a:xfrm>
            <a:off x="4548850" y="2941909"/>
            <a:ext cx="45719" cy="636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30A4A7-2BD1-3386-1726-99741D0F5172}"/>
              </a:ext>
            </a:extLst>
          </p:cNvPr>
          <p:cNvSpPr/>
          <p:nvPr/>
        </p:nvSpPr>
        <p:spPr>
          <a:xfrm>
            <a:off x="6506801" y="2940127"/>
            <a:ext cx="45719" cy="481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24A4354-FC58-54F8-14C2-B71813A9F4CE}"/>
              </a:ext>
            </a:extLst>
          </p:cNvPr>
          <p:cNvSpPr/>
          <p:nvPr/>
        </p:nvSpPr>
        <p:spPr>
          <a:xfrm>
            <a:off x="2700665" y="2953627"/>
            <a:ext cx="45719" cy="48126"/>
          </a:xfrm>
          <a:prstGeom prst="ellipse">
            <a:avLst/>
          </a:prstGeom>
          <a:solidFill>
            <a:srgbClr val="FF0000"/>
          </a:solidFill>
          <a:ln>
            <a:solidFill>
              <a:srgbClr val="FF4B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1047E4-103C-44E9-E914-BD1E67B645F7}"/>
              </a:ext>
            </a:extLst>
          </p:cNvPr>
          <p:cNvCxnSpPr>
            <a:cxnSpLocks/>
            <a:stCxn id="10" idx="1"/>
            <a:endCxn id="4" idx="7"/>
          </p:cNvCxnSpPr>
          <p:nvPr/>
        </p:nvCxnSpPr>
        <p:spPr>
          <a:xfrm flipH="1" flipV="1">
            <a:off x="4641569" y="2166120"/>
            <a:ext cx="1871927" cy="781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39F12A-19C4-1B2A-C528-4E7457B901A8}"/>
              </a:ext>
            </a:extLst>
          </p:cNvPr>
          <p:cNvCxnSpPr>
            <a:stCxn id="4" idx="1"/>
            <a:endCxn id="32" idx="0"/>
          </p:cNvCxnSpPr>
          <p:nvPr/>
        </p:nvCxnSpPr>
        <p:spPr>
          <a:xfrm flipH="1">
            <a:off x="2723525" y="2166120"/>
            <a:ext cx="1778906" cy="7875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D89C51-03F8-A29F-12B2-3CA5D6BF3646}"/>
              </a:ext>
            </a:extLst>
          </p:cNvPr>
          <p:cNvCxnSpPr>
            <a:stCxn id="10" idx="3"/>
            <a:endCxn id="4" idx="5"/>
          </p:cNvCxnSpPr>
          <p:nvPr/>
        </p:nvCxnSpPr>
        <p:spPr>
          <a:xfrm flipH="1">
            <a:off x="4641569" y="2981205"/>
            <a:ext cx="1871927" cy="8136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7CDEEC-A284-474C-B84E-F3528B8DBE66}"/>
              </a:ext>
            </a:extLst>
          </p:cNvPr>
          <p:cNvCxnSpPr>
            <a:stCxn id="4" idx="3"/>
            <a:endCxn id="32" idx="3"/>
          </p:cNvCxnSpPr>
          <p:nvPr/>
        </p:nvCxnSpPr>
        <p:spPr>
          <a:xfrm flipH="1" flipV="1">
            <a:off x="2707360" y="2994705"/>
            <a:ext cx="1795071" cy="800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05D3D9-84EA-92C8-404F-4181813DD9EC}"/>
              </a:ext>
            </a:extLst>
          </p:cNvPr>
          <p:cNvCxnSpPr>
            <a:cxnSpLocks/>
            <a:stCxn id="42" idx="6"/>
            <a:endCxn id="4" idx="7"/>
          </p:cNvCxnSpPr>
          <p:nvPr/>
        </p:nvCxnSpPr>
        <p:spPr>
          <a:xfrm flipH="1" flipV="1">
            <a:off x="4641569" y="2166120"/>
            <a:ext cx="2248546" cy="81157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210A14-4E3B-8F88-89B2-C1A7F7E2F60E}"/>
              </a:ext>
            </a:extLst>
          </p:cNvPr>
          <p:cNvCxnSpPr>
            <a:cxnSpLocks/>
            <a:stCxn id="42" idx="3"/>
            <a:endCxn id="4" idx="5"/>
          </p:cNvCxnSpPr>
          <p:nvPr/>
        </p:nvCxnSpPr>
        <p:spPr>
          <a:xfrm flipH="1">
            <a:off x="4641569" y="2994707"/>
            <a:ext cx="2209522" cy="80013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AE37ED-DBFB-0279-3067-B4DD38A47F32}"/>
              </a:ext>
            </a:extLst>
          </p:cNvPr>
          <p:cNvCxnSpPr>
            <a:cxnSpLocks/>
            <a:stCxn id="4" idx="1"/>
            <a:endCxn id="43" idx="1"/>
          </p:cNvCxnSpPr>
          <p:nvPr/>
        </p:nvCxnSpPr>
        <p:spPr>
          <a:xfrm flipH="1">
            <a:off x="2373614" y="2166120"/>
            <a:ext cx="2128817" cy="796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D0609FA-17B0-40CF-7911-F3643E9A8D52}"/>
              </a:ext>
            </a:extLst>
          </p:cNvPr>
          <p:cNvCxnSpPr>
            <a:cxnSpLocks/>
            <a:stCxn id="4" idx="3"/>
            <a:endCxn id="43" idx="4"/>
          </p:cNvCxnSpPr>
          <p:nvPr/>
        </p:nvCxnSpPr>
        <p:spPr>
          <a:xfrm flipH="1" flipV="1">
            <a:off x="2389779" y="3003680"/>
            <a:ext cx="2112652" cy="791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3FD734-0FCD-993E-36E9-420D5D73A3DD}"/>
              </a:ext>
            </a:extLst>
          </p:cNvPr>
          <p:cNvCxnSpPr/>
          <p:nvPr/>
        </p:nvCxnSpPr>
        <p:spPr>
          <a:xfrm>
            <a:off x="2735390" y="2280213"/>
            <a:ext cx="0" cy="1514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B6D4ADE-76FA-9672-EDA0-336816653041}"/>
              </a:ext>
            </a:extLst>
          </p:cNvPr>
          <p:cNvSpPr txBox="1"/>
          <p:nvPr/>
        </p:nvSpPr>
        <p:spPr>
          <a:xfrm>
            <a:off x="2004667" y="187325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Image Plane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053693-86E8-E5C5-E358-A14A42D1516C}"/>
              </a:ext>
            </a:extLst>
          </p:cNvPr>
          <p:cNvCxnSpPr/>
          <p:nvPr/>
        </p:nvCxnSpPr>
        <p:spPr>
          <a:xfrm>
            <a:off x="2718935" y="2824223"/>
            <a:ext cx="0" cy="3356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7D0B11-6EEA-AEDF-2F99-8F104196D93B}"/>
              </a:ext>
            </a:extLst>
          </p:cNvPr>
          <p:cNvCxnSpPr/>
          <p:nvPr/>
        </p:nvCxnSpPr>
        <p:spPr>
          <a:xfrm>
            <a:off x="4670385" y="1828800"/>
            <a:ext cx="0" cy="3373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D692729-4506-808A-5FF8-7D8E9A083847}"/>
              </a:ext>
            </a:extLst>
          </p:cNvPr>
          <p:cNvCxnSpPr/>
          <p:nvPr/>
        </p:nvCxnSpPr>
        <p:spPr>
          <a:xfrm>
            <a:off x="4670385" y="3794842"/>
            <a:ext cx="0" cy="3373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D68F52-6BBA-556B-23E2-3F8D258EEB9D}"/>
              </a:ext>
            </a:extLst>
          </p:cNvPr>
          <p:cNvSpPr txBox="1"/>
          <p:nvPr/>
        </p:nvSpPr>
        <p:spPr>
          <a:xfrm>
            <a:off x="4146042" y="142089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Aperture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FCE9EE-B642-CF41-CE0A-E4C5B1846AB5}"/>
              </a:ext>
            </a:extLst>
          </p:cNvPr>
          <p:cNvSpPr/>
          <p:nvPr/>
        </p:nvSpPr>
        <p:spPr>
          <a:xfrm>
            <a:off x="6844396" y="2953629"/>
            <a:ext cx="45719" cy="48126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4821D9-C6F2-AE29-6640-70FAC52A5EA1}"/>
              </a:ext>
            </a:extLst>
          </p:cNvPr>
          <p:cNvSpPr/>
          <p:nvPr/>
        </p:nvSpPr>
        <p:spPr>
          <a:xfrm>
            <a:off x="2366919" y="2955554"/>
            <a:ext cx="45719" cy="48126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A0B7E-47F0-D5CE-5F0A-1139F09139B6}"/>
              </a:ext>
            </a:extLst>
          </p:cNvPr>
          <p:cNvSpPr txBox="1"/>
          <p:nvPr/>
        </p:nvSpPr>
        <p:spPr>
          <a:xfrm>
            <a:off x="437359" y="3793272"/>
            <a:ext cx="2052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How to find the blur circle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D9EF50A-F8B4-3645-0BCC-F7006F781E6E}"/>
              </a:ext>
            </a:extLst>
          </p:cNvPr>
          <p:cNvCxnSpPr>
            <a:endCxn id="32" idx="1"/>
          </p:cNvCxnSpPr>
          <p:nvPr/>
        </p:nvCxnSpPr>
        <p:spPr>
          <a:xfrm flipV="1">
            <a:off x="1696453" y="2960675"/>
            <a:ext cx="1010907" cy="832598"/>
          </a:xfrm>
          <a:prstGeom prst="curvedConnector4">
            <a:avLst>
              <a:gd name="adj1" fmla="val 49669"/>
              <a:gd name="adj2" fmla="val 12830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62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5DDF-978F-7EB8-93C4-B0587BDF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55857-61CB-F096-A26C-480F3786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311442"/>
            <a:ext cx="8229600" cy="4525963"/>
          </a:xfrm>
        </p:spPr>
        <p:txBody>
          <a:bodyPr/>
          <a:lstStyle/>
          <a:p>
            <a:r>
              <a:rPr lang="en-US">
                <a:effectLst/>
                <a:latin typeface="Helvetica" pitchFamily="2" charset="0"/>
              </a:rPr>
              <a:t>Chromatic Aberration</a:t>
            </a:r>
          </a:p>
          <a:p>
            <a:endParaRPr lang="en-R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0DC30-2BDE-10F4-C765-AD012DD4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32" y="2042160"/>
            <a:ext cx="69342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DFCB6-B570-221A-39ED-7F8B76214212}"/>
              </a:ext>
            </a:extLst>
          </p:cNvPr>
          <p:cNvSpPr txBox="1"/>
          <p:nvPr/>
        </p:nvSpPr>
        <p:spPr>
          <a:xfrm>
            <a:off x="673767" y="5629880"/>
            <a:ext cx="822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Eurostile" panose="020B050402020205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Refractive index (and hence focal length) of lens is different for different wavelengths.</a:t>
            </a:r>
            <a:endParaRPr lang="en-RW" sz="1800" dirty="0">
              <a:effectLst/>
              <a:latin typeface="Eurostile" panose="020B050402020205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64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5DDF-978F-7EB8-93C4-B0587BDF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55857-61CB-F096-A26C-480F3786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311442"/>
            <a:ext cx="8229600" cy="4525963"/>
          </a:xfrm>
        </p:spPr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Vignetting</a:t>
            </a:r>
            <a:endParaRPr lang="en-R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095E1-4A87-899B-0C97-87028322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1311442"/>
            <a:ext cx="4415971" cy="2624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73697-F289-666B-E5CB-1040016D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4112326"/>
            <a:ext cx="6719809" cy="22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22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4986-B03F-EB60-D1A0-FACF3F4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Photometric Image Formation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8CD4-2854-06C4-22B2-4ACA284C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66926"/>
            <a:ext cx="8229600" cy="3311434"/>
          </a:xfrm>
        </p:spPr>
        <p:txBody>
          <a:bodyPr>
            <a:normAutofit/>
          </a:bodyPr>
          <a:lstStyle/>
          <a:p>
            <a:r>
              <a:rPr lang="en-US" sz="2400" dirty="0"/>
              <a:t>How an image is formed in terms of pixel intensities and colors.</a:t>
            </a:r>
          </a:p>
          <a:p>
            <a:r>
              <a:rPr lang="en-US" sz="2400" dirty="0"/>
              <a:t>Light is emitted by one or more light sources and reflected or refracted (once or multiple times) at surfaces of objects (or media) in the scene</a:t>
            </a:r>
            <a:endParaRPr lang="en-RW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BAC69-3FCE-59DF-0444-F30544DB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21" y="1135357"/>
            <a:ext cx="4528887" cy="2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1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0FC3-CA01-9172-3EBA-8D777D0F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6484-CB99-6B65-12A9-7994F3D4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387E0-56A4-EF26-3544-C2CC919AC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Points in Euclidean Coordinates </a:t>
                </a:r>
              </a:p>
              <a:p>
                <a:pPr lvl="1"/>
                <a:r>
                  <a:rPr lang="en-US" dirty="0"/>
                  <a:t>In standard 2D space, a point is represented as a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Points in Homogeneous Coordinates </a:t>
                </a:r>
              </a:p>
              <a:p>
                <a:pPr lvl="1"/>
                <a:r>
                  <a:rPr lang="en-US" dirty="0"/>
                  <a:t>The same point is represented by the augmented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ba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More generally, the Euclidean point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corresponds to the entire equivalence class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 such homogeneous vectors represent the same geometric point after normalization.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387E0-56A4-EF26-3544-C2CC919AC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  <a:blipFill>
                <a:blip r:embed="rId2"/>
                <a:stretch>
                  <a:fillRect l="-900" t="-1946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079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B0F4-14B9-EC7D-3DE3-735D2C4C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5423D-8E2F-A46A-67D0-06D5E08F6D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11442"/>
                <a:ext cx="8229600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𝐩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denote a 3D surface point,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the viewing direction and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𝐬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the incoming light direction.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rendering equation describes how much of the light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0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with wavelength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arriving at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𝐩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reflected into the viewing direction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𝐯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2000" i="1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emit</m:t>
                          </m:r>
                          <m:r>
                            <m:rPr>
                              <m:nor/>
                            </m:rPr>
                            <a:rPr lang="en-US" sz="2000" i="1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BRDF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𝐬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2000" i="1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𝐬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)⋅</m:t>
                      </m:r>
                      <m:d>
                        <m:dPr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RW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𝐬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𝐬</m:t>
                      </m:r>
                    </m:oMath>
                  </m:oMathPara>
                </a14:m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-342900">
                  <a:spcAft>
                    <a:spcPts val="600"/>
                  </a:spcAft>
                  <a:buFont typeface="Wingdings" pitchFamily="2" charset="2"/>
                  <a:buChar char="§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unit hemisphere at normal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-342900">
                  <a:spcAft>
                    <a:spcPts val="600"/>
                  </a:spcAft>
                  <a:buFont typeface="Wingdings" pitchFamily="2" charset="2"/>
                  <a:buChar char="§"/>
                  <a:tabLst>
                    <a:tab pos="457200" algn="l"/>
                  </a:tabLs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bidirectional reflectance distribution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BRDF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𝐩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𝐬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defines how light is reflected at an opaque surface.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-342900">
                  <a:spcAft>
                    <a:spcPts val="600"/>
                  </a:spcAft>
                  <a:buFont typeface="Wingdings" pitchFamily="2" charset="2"/>
                  <a:buChar char="§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emit</m:t>
                        </m:r>
                        <m:r>
                          <m:rPr>
                            <m:nor/>
                          </m:rPr>
                          <a:rPr lang="en-US" sz="20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only for light emitting surfaces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5423D-8E2F-A46A-67D0-06D5E08F6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11442"/>
                <a:ext cx="8229600" cy="4525963"/>
              </a:xfrm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812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EFA8-3851-373F-A6E6-2BE784D5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Global Illumination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84A8-B0EB-1350-3482-A67634F15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2" y="4054642"/>
            <a:ext cx="9115337" cy="2370221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</a:rPr>
              <a:t>Modeling one light bounce is insufficient for rendering complex scenes</a:t>
            </a:r>
          </a:p>
          <a:p>
            <a:endParaRPr lang="en-US" sz="2000" dirty="0">
              <a:effectLst/>
            </a:endParaRPr>
          </a:p>
          <a:p>
            <a:r>
              <a:rPr lang="en-US" sz="2000" dirty="0">
                <a:effectLst/>
              </a:rPr>
              <a:t>Light sources can be shadowed by </a:t>
            </a:r>
            <a:r>
              <a:rPr lang="en-US" sz="2000" dirty="0" err="1">
                <a:effectLst/>
              </a:rPr>
              <a:t>occluders</a:t>
            </a:r>
            <a:r>
              <a:rPr lang="en-US" sz="2000" dirty="0">
                <a:effectLst/>
              </a:rPr>
              <a:t> and rays can bounce multiple times</a:t>
            </a:r>
          </a:p>
          <a:p>
            <a:endParaRPr lang="en-US" sz="2000" dirty="0">
              <a:effectLst/>
            </a:endParaRPr>
          </a:p>
          <a:p>
            <a:r>
              <a:rPr lang="en-US" sz="2000" dirty="0">
                <a:effectLst/>
              </a:rPr>
              <a:t>Global illumination techniques also take indirect illumination into account</a:t>
            </a:r>
          </a:p>
          <a:p>
            <a:endParaRPr lang="en-RW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DB369-7409-4E17-28E9-68E41C72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" y="1135357"/>
            <a:ext cx="4479537" cy="2681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34131-88CD-05E5-898E-18177429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396" y="1135357"/>
            <a:ext cx="4387603" cy="26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7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3F46-C546-D37C-C1F2-2D095FBC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and Specular Reflection</a:t>
            </a:r>
            <a:endParaRPr lang="en-R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B24AE0-B4CE-67D8-46FB-B5797CE07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423"/>
          <a:stretch/>
        </p:blipFill>
        <p:spPr>
          <a:xfrm>
            <a:off x="457200" y="2560320"/>
            <a:ext cx="8229600" cy="35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54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CF65-1129-4F5B-F2E2-7680C0E1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A36DB-9740-2B89-DAA1-BEA91E8D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53723"/>
            <a:ext cx="8229600" cy="153784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Physical light transport in the camera lens/body</a:t>
            </a:r>
          </a:p>
          <a:p>
            <a:r>
              <a:rPr lang="en-US" dirty="0"/>
              <a:t>Photon measurement and conversion on the sensor chip</a:t>
            </a:r>
          </a:p>
          <a:p>
            <a:r>
              <a:rPr lang="en-US" dirty="0"/>
              <a:t>Image signal processing (ISP) and image compression</a:t>
            </a:r>
            <a:endParaRPr lang="en-R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6DC1E-318F-6B70-C114-01A2F0E1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837" y="1135357"/>
            <a:ext cx="6220326" cy="37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96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CF65-1129-4F5B-F2E2-7680C0E1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A36DB-9740-2B89-DAA1-BEA91E8D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53723"/>
            <a:ext cx="8229600" cy="15378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CCDs move charge from pixel to pixel and convert it to voltage at the output node</a:t>
            </a:r>
          </a:p>
          <a:p>
            <a:r>
              <a:rPr lang="en-US" sz="2400" dirty="0"/>
              <a:t>CMOS images convert charge to voltage inside each pixel and are standard</a:t>
            </a:r>
            <a:endParaRPr lang="en-RW" sz="2400" dirty="0"/>
          </a:p>
        </p:txBody>
      </p:sp>
      <p:pic>
        <p:nvPicPr>
          <p:cNvPr id="5" name="Google Shape;676;p44">
            <a:extLst>
              <a:ext uri="{FF2B5EF4-FFF2-40B4-BE49-F238E27FC236}">
                <a16:creationId xmlns:a16="http://schemas.microsoft.com/office/drawing/2014/main" id="{A76F5342-4703-36B2-AA93-2E8DF7EC0A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1950" y="1366077"/>
            <a:ext cx="6100100" cy="33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75;p44">
            <a:extLst>
              <a:ext uri="{FF2B5EF4-FFF2-40B4-BE49-F238E27FC236}">
                <a16:creationId xmlns:a16="http://schemas.microsoft.com/office/drawing/2014/main" id="{198FC359-F702-AD9F-3B47-37A8CD994D82}"/>
              </a:ext>
            </a:extLst>
          </p:cNvPr>
          <p:cNvSpPr txBox="1"/>
          <p:nvPr/>
        </p:nvSpPr>
        <p:spPr>
          <a:xfrm>
            <a:off x="2126142" y="6491563"/>
            <a:ext cx="4345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rgbClr val="0000FF"/>
                </a:solidFill>
                <a:latin typeface="Eurostile" panose="020B0504020202050204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https://meroli.web.cern.ch/lecture_cmos_vs_ccd_pixel_sensor.html</a:t>
            </a:r>
            <a:endParaRPr dirty="0">
              <a:solidFill>
                <a:srgbClr val="0000FF"/>
              </a:solidFill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3620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A5AB-B9EC-436E-995A-9964A1FE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86B8-4C5E-2CB5-67ED-FC7EDD69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9569"/>
            <a:ext cx="8229600" cy="4525963"/>
          </a:xfrm>
        </p:spPr>
        <p:txBody>
          <a:bodyPr/>
          <a:lstStyle/>
          <a:p>
            <a:r>
              <a:rPr lang="en-RW" b="1" dirty="0"/>
              <a:t>Color Filter: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89F7C-6E28-A70F-2BEA-C881E469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616" y="2089078"/>
            <a:ext cx="4896184" cy="236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47C8C9-F8B9-AE06-3AB4-8207C9994ED9}"/>
              </a:ext>
            </a:extLst>
          </p:cNvPr>
          <p:cNvSpPr txBox="1"/>
          <p:nvPr/>
        </p:nvSpPr>
        <p:spPr>
          <a:xfrm>
            <a:off x="770022" y="5186414"/>
            <a:ext cx="7916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To measure color, pixels are arranged in a color array, e.g.: Bayer RGB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Eurostile" panose="020B050402020205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I Missing colors at each pixel are interpolated from the neighbors (</a:t>
            </a:r>
            <a:r>
              <a:rPr lang="en-US" dirty="0" err="1">
                <a:effectLst/>
                <a:latin typeface="Eurostile" panose="020B0504020202050204" pitchFamily="34" charset="77"/>
              </a:rPr>
              <a:t>demosaicing</a:t>
            </a:r>
            <a:r>
              <a:rPr lang="en-US" dirty="0">
                <a:effectLst/>
                <a:latin typeface="Eurostile" panose="020B0504020202050204" pitchFamily="34" charset="77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FD738-7134-E757-CEDE-2C27D8FE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8" y="2089078"/>
            <a:ext cx="2689356" cy="1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27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A5AB-B9EC-436E-995A-9964A1FE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86B8-4C5E-2CB5-67ED-FC7EDD69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9569"/>
            <a:ext cx="8229600" cy="4525963"/>
          </a:xfrm>
        </p:spPr>
        <p:txBody>
          <a:bodyPr/>
          <a:lstStyle/>
          <a:p>
            <a:r>
              <a:rPr lang="en-RW" b="1" dirty="0"/>
              <a:t>Color Filter: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7C8C9-F8B9-AE06-3AB4-8207C9994ED9}"/>
              </a:ext>
            </a:extLst>
          </p:cNvPr>
          <p:cNvSpPr txBox="1"/>
          <p:nvPr/>
        </p:nvSpPr>
        <p:spPr>
          <a:xfrm>
            <a:off x="770022" y="5186414"/>
            <a:ext cx="7916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To measure color, pixels are arranged in a color array, e.g.: Bayer RGB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Eurostile" panose="020B050402020205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Missing colors at each pixel are interpolated from the neighbors (</a:t>
            </a:r>
            <a:r>
              <a:rPr lang="en-US" dirty="0" err="1">
                <a:effectLst/>
                <a:latin typeface="Eurostile" panose="020B0504020202050204" pitchFamily="34" charset="77"/>
              </a:rPr>
              <a:t>demosaicing</a:t>
            </a:r>
            <a:r>
              <a:rPr lang="en-US" dirty="0">
                <a:effectLst/>
                <a:latin typeface="Eurostile" panose="020B0504020202050204" pitchFamily="34" charset="77"/>
              </a:rPr>
              <a:t>)</a:t>
            </a:r>
          </a:p>
        </p:txBody>
      </p:sp>
      <p:pic>
        <p:nvPicPr>
          <p:cNvPr id="1026" name="Picture 2" descr="RGB color space - book❷net book scanners">
            <a:extLst>
              <a:ext uri="{FF2B5EF4-FFF2-40B4-BE49-F238E27FC236}">
                <a16:creationId xmlns:a16="http://schemas.microsoft.com/office/drawing/2014/main" id="{CBDF98E1-E0E9-B372-D780-78AD5A364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4" t="11099" r="14452" b="7815"/>
          <a:stretch/>
        </p:blipFill>
        <p:spPr bwMode="auto">
          <a:xfrm>
            <a:off x="252272" y="1917410"/>
            <a:ext cx="2755232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2E532F-5779-0C5F-1FCF-4795C194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129" y="2231215"/>
            <a:ext cx="2159276" cy="20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4AB264-0FD6-62D6-12E9-FA01C08C6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1515" r="-1" b="68103"/>
          <a:stretch/>
        </p:blipFill>
        <p:spPr bwMode="auto">
          <a:xfrm>
            <a:off x="6136498" y="2253188"/>
            <a:ext cx="2959767" cy="20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89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6958F-9C6B-326C-8B1D-52B84E03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D360-AA19-FF43-0590-3ED42ABB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Sampling and Quantization in Digital Imaging</a:t>
            </a:r>
            <a:endParaRPr lang="en-RW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40ED77-904F-75C1-6DFA-7DADB126C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9569"/>
                <a:ext cx="82296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Continuous Image Model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sz="3200" dirty="0"/>
                  <a:t>Scene projected onto the image plane is a continuous function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/>
                        <m:t>𝑓</m:t>
                      </m:r>
                      <m:r>
                        <a:rPr lang="en-US" sz="3200"/>
                        <m:t>(</m:t>
                      </m:r>
                      <m:r>
                        <a:rPr lang="en-US" sz="3200" i="1"/>
                        <m:t>𝑥</m:t>
                      </m:r>
                      <m:r>
                        <a:rPr lang="en-US" sz="3200"/>
                        <m:t>,</m:t>
                      </m:r>
                      <m:r>
                        <a:rPr lang="en-US" sz="3200" i="1"/>
                        <m:t>𝑦</m:t>
                      </m:r>
                      <m:r>
                        <a:rPr lang="en-US" sz="3200"/>
                        <m:t>), (</m:t>
                      </m:r>
                      <m:r>
                        <a:rPr lang="en-US" sz="3200" i="1"/>
                        <m:t>𝑥</m:t>
                      </m:r>
                      <m:r>
                        <a:rPr lang="en-US" sz="3200"/>
                        <m:t>,</m:t>
                      </m:r>
                      <m:r>
                        <a:rPr lang="en-US" sz="3200" i="1"/>
                        <m:t>𝑦</m:t>
                      </m:r>
                      <m:r>
                        <a:rPr lang="en-US" sz="3200"/>
                        <m:t>)∈</m:t>
                      </m:r>
                      <m:sSup>
                        <m:sSupPr>
                          <m:ctrlPr>
                            <a:rPr lang="en-US" sz="3200" i="1"/>
                          </m:ctrlPr>
                        </m:sSupPr>
                        <m:e>
                          <m:r>
                            <a:rPr lang="en-US" sz="3200" i="1"/>
                            <m:t>ℝ</m:t>
                          </m:r>
                        </m:e>
                        <m:sup>
                          <m:r>
                            <a:rPr lang="en-US" sz="3200"/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pPr lvl="1"/>
                <a:r>
                  <a:rPr lang="en-US" sz="3200" dirty="0"/>
                  <a:t>Infinite spatial resolution</a:t>
                </a:r>
              </a:p>
              <a:p>
                <a:pPr lvl="1"/>
                <a:r>
                  <a:rPr lang="en-US" sz="3200" dirty="0"/>
                  <a:t>Infinite intensity precision</a:t>
                </a:r>
              </a:p>
              <a:p>
                <a:pPr lvl="1"/>
                <a:r>
                  <a:rPr lang="en-US" sz="3200" dirty="0"/>
                  <a:t>This image cannot be stored by a digital system.</a:t>
                </a:r>
              </a:p>
              <a:p>
                <a:endParaRPr lang="en-RW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40ED77-904F-75C1-6DFA-7DADB126C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9569"/>
                <a:ext cx="8229600" cy="4525963"/>
              </a:xfrm>
              <a:blipFill>
                <a:blip r:embed="rId3"/>
                <a:stretch>
                  <a:fillRect l="-1852" t="-3081" r="-309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697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5017-6F9C-AE47-CC8B-DC2F42C6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D68F-1404-0AC2-8F67-7ED4C439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Sampling and Quantization in Digital Imaging</a:t>
            </a:r>
            <a:endParaRPr lang="en-RW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8267E-9769-FC60-C55E-3848AF013E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9569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From Continuous to Digital: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/>
                        <m:t>𝑓</m:t>
                      </m:r>
                      <m:r>
                        <a:rPr lang="en-US" sz="1800"/>
                        <m:t>(</m:t>
                      </m:r>
                      <m:r>
                        <a:rPr lang="en-US" sz="1800" i="1"/>
                        <m:t>𝑥</m:t>
                      </m:r>
                      <m:r>
                        <a:rPr lang="en-US" sz="1800"/>
                        <m:t>,</m:t>
                      </m:r>
                      <m:r>
                        <a:rPr lang="en-US" sz="1800" i="1"/>
                        <m:t>𝑦</m:t>
                      </m:r>
                      <m:r>
                        <a:rPr lang="en-US" sz="1800"/>
                        <m:t>)</m:t>
                      </m:r>
                      <m:limUpp>
                        <m:limUppPr>
                          <m:ctrlPr>
                            <a:rPr lang="en-US" sz="1800" i="1"/>
                          </m:ctrlPr>
                        </m:limUppPr>
                        <m:e>
                          <m:r>
                            <a:rPr lang="en-US" sz="1800"/>
                            <m:t>→</m:t>
                          </m:r>
                        </m:e>
                        <m:lim>
                          <m:phant>
                            <m:phantPr>
                              <m:ctrlPr>
                                <a:rPr lang="en-US" sz="1800" i="1"/>
                              </m:ctrlPr>
                            </m:phantPr>
                            <m:e>
                              <m:r>
                                <m:rPr>
                                  <m:nor/>
                                </m:rPr>
                                <a:rPr lang="en-US" sz="18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smtClean="0"/>
                                <m:t>sampling</m:t>
                              </m:r>
                              <m:r>
                                <m:rPr>
                                  <m:nor/>
                                </m:rPr>
                                <a:rPr lang="en-US" sz="1800" i="1" smtClean="0"/>
                                <m:t> 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phant>
                        </m:lim>
                      </m:limUpp>
                      <m:r>
                        <a:rPr lang="en-US" sz="1800" i="1"/>
                        <m:t>𝑓</m:t>
                      </m:r>
                      <m:r>
                        <a:rPr lang="en-US" sz="1800"/>
                        <m:t>[</m:t>
                      </m:r>
                      <m:r>
                        <a:rPr lang="en-US" sz="1800" i="1"/>
                        <m:t>𝑚</m:t>
                      </m:r>
                      <m:r>
                        <a:rPr lang="en-US" sz="1800"/>
                        <m:t>,</m:t>
                      </m:r>
                      <m:r>
                        <a:rPr lang="en-US" sz="1800" i="1"/>
                        <m:t>𝑛</m:t>
                      </m:r>
                      <m:r>
                        <a:rPr lang="en-US" sz="1800"/>
                        <m:t>]</m:t>
                      </m:r>
                      <m:limUpp>
                        <m:limUppPr>
                          <m:ctrlPr>
                            <a:rPr lang="en-US" sz="1800" i="1"/>
                          </m:ctrlPr>
                        </m:limUppPr>
                        <m:e>
                          <m:r>
                            <a:rPr lang="en-US" sz="1800"/>
                            <m:t>→</m:t>
                          </m:r>
                        </m:e>
                        <m:lim>
                          <m:phant>
                            <m:phantPr>
                              <m:ctrlPr>
                                <a:rPr lang="en-US" sz="1800" i="1"/>
                              </m:ctrlPr>
                            </m:phantPr>
                            <m:e>
                              <m:r>
                                <m:rPr>
                                  <m:nor/>
                                </m:rPr>
                                <a:rPr lang="en-US" sz="1800" i="1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/>
                                <m:t>quantization</m:t>
                              </m:r>
                              <m:r>
                                <m:rPr>
                                  <m:nor/>
                                </m:rPr>
                                <a:rPr lang="en-US" sz="1800" i="1"/>
                                <m:t> </m:t>
                              </m:r>
                              <m:r>
                                <a:rPr lang="en-US" sz="1800"/>
                                <m:t> </m:t>
                              </m:r>
                            </m:e>
                          </m:phant>
                        </m:lim>
                      </m:limUpp>
                      <m:acc>
                        <m:accPr>
                          <m:chr m:val="ˆ"/>
                          <m:ctrlPr>
                            <a:rPr lang="en-US" sz="1800" i="1"/>
                          </m:ctrlPr>
                        </m:accPr>
                        <m:e>
                          <m:r>
                            <a:rPr lang="en-US" sz="1800" i="1"/>
                            <m:t>𝑓</m:t>
                          </m:r>
                        </m:e>
                      </m:acc>
                      <m:r>
                        <a:rPr lang="en-US" sz="1800"/>
                        <m:t>[</m:t>
                      </m:r>
                      <m:r>
                        <a:rPr lang="en-US" sz="1800" i="1"/>
                        <m:t>𝑚</m:t>
                      </m:r>
                      <m:r>
                        <a:rPr lang="en-US" sz="1800"/>
                        <m:t>,</m:t>
                      </m:r>
                      <m:r>
                        <a:rPr lang="en-US" sz="1800" i="1"/>
                        <m:t>𝑛</m:t>
                      </m:r>
                      <m:r>
                        <a:rPr lang="en-US" sz="1800"/>
                        <m:t>]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Sampling → discretizes space</a:t>
                </a:r>
              </a:p>
              <a:p>
                <a:pPr lvl="1"/>
                <a:r>
                  <a:rPr lang="en-US" dirty="0"/>
                  <a:t>Quantization → discretizes intensity</a:t>
                </a:r>
              </a:p>
              <a:p>
                <a:endParaRPr lang="en-RW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8267E-9769-FC60-C55E-3848AF013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9569"/>
                <a:ext cx="8229600" cy="4525963"/>
              </a:xfrm>
              <a:blipFill>
                <a:blip r:embed="rId3"/>
                <a:stretch>
                  <a:fillRect l="-185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68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A77CE-9300-A3C9-4CB5-F9FED8BB4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A548-C698-96DF-F099-94E3E884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Pixel Pitch and Resolution</a:t>
            </a:r>
            <a:endParaRPr lang="en-RW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708F7-F454-63C6-1E43-3E29226D06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9569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Pixel Pitch = Sampling Frequency</a:t>
                </a:r>
              </a:p>
              <a:p>
                <a:pPr lvl="1"/>
                <a:r>
                  <a:rPr lang="en-US" dirty="0"/>
                  <a:t>Pixel pitch = distance between pixel centers</a:t>
                </a:r>
              </a:p>
              <a:p>
                <a:pPr lvl="1"/>
                <a:r>
                  <a:rPr lang="en-US" dirty="0"/>
                  <a:t>Smaller pitch → higher sampling frequency</a:t>
                </a:r>
              </a:p>
              <a:p>
                <a:pPr lvl="1"/>
                <a:r>
                  <a:rPr lang="en-US" dirty="0"/>
                  <a:t>Sampling frequency: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𝑓</m:t>
                          </m:r>
                        </m:e>
                        <m:sub>
                          <m:r>
                            <a:rPr lang="en-US" i="1"/>
                            <m:t>𝑠</m:t>
                          </m:r>
                        </m:sub>
                      </m:sSub>
                      <m:r>
                        <a:rPr lang="en-US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/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RW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708F7-F454-63C6-1E43-3E29226D06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9569"/>
                <a:ext cx="8229600" cy="4525963"/>
              </a:xfrm>
              <a:blipFill>
                <a:blip r:embed="rId3"/>
                <a:stretch>
                  <a:fillRect l="-185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8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4B7D3-F5EE-6999-2219-673A2522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9A09-F17E-B54A-039A-32AA1EB6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43094C-38A6-7958-6F6E-62168F82A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Euclidean point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corresponds to the entire equivalence class in homogeneous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anything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could be re-written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To convert a homogeneous vector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back to inhomogeneous form, we divide by the last coordinate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ba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˜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˜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≠0.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The corresponding inhomogeneous point is obtained by dropping the last coordinate: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43094C-38A6-7958-6F6E-62168F82A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  <a:blipFill>
                <a:blip r:embed="rId2"/>
                <a:stretch>
                  <a:fillRect l="-600" t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44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936DD-5FD6-64F9-F540-8057F5C0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23439-75A6-CE18-988C-7102D11A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Quantization</a:t>
            </a:r>
            <a:endParaRPr lang="en-RW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F245C-A4C1-C6ED-8E3C-B69AFEFAA2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9569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Intensity Quantization</a:t>
                </a:r>
              </a:p>
              <a:p>
                <a:pPr lvl="1"/>
                <a:r>
                  <a:rPr lang="en-US" dirty="0"/>
                  <a:t>Maps continuous intensity to discrete levels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/>
                      <m:t>𝑏</m:t>
                    </m:r>
                  </m:oMath>
                </a14:m>
                <a:r>
                  <a:rPr lang="en-US" dirty="0"/>
                  <a:t> bits: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/>
                        <m:t>𝐿</m:t>
                      </m:r>
                      <m:r>
                        <a:rPr lang="en-US" sz="2800"/>
                        <m:t>=</m:t>
                      </m:r>
                      <m:sSup>
                        <m:sSupPr>
                          <m:ctrlPr>
                            <a:rPr lang="en-US" sz="2800" i="1"/>
                          </m:ctrlPr>
                        </m:sSupPr>
                        <m:e>
                          <m:r>
                            <a:rPr lang="en-US" sz="2800"/>
                            <m:t>2</m:t>
                          </m:r>
                        </m:e>
                        <m:sup>
                          <m:r>
                            <a:rPr lang="en-US" sz="2800" i="1"/>
                            <m:t>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i="1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intensity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levels</m:t>
                      </m:r>
                      <m:r>
                        <m:rPr>
                          <m:nor/>
                        </m:rPr>
                        <a:rPr lang="en-US" sz="2800" i="1"/>
                        <m:t> 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dirty="0"/>
                  <a:t>Example:</a:t>
                </a:r>
              </a:p>
              <a:p>
                <a:pPr lvl="2"/>
                <a:r>
                  <a:rPr lang="en-US" sz="2800" dirty="0"/>
                  <a:t>8-bit → 256 levels</a:t>
                </a:r>
              </a:p>
              <a:p>
                <a:pPr lvl="2"/>
                <a:r>
                  <a:rPr lang="en-US" sz="2800" dirty="0"/>
                  <a:t>12-bit </a:t>
                </a:r>
                <a14:m>
                  <m:oMath xmlns:m="http://schemas.openxmlformats.org/officeDocument/2006/math">
                    <m:r>
                      <a:rPr lang="en-US" sz="2800"/>
                      <m:t>→4096</m:t>
                    </m:r>
                  </m:oMath>
                </a14:m>
                <a:r>
                  <a:rPr lang="en-US" sz="2800" dirty="0"/>
                  <a:t> levels</a:t>
                </a:r>
              </a:p>
              <a:p>
                <a:endParaRPr lang="en-RW" sz="28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F245C-A4C1-C6ED-8E3C-B69AFEFAA2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9569"/>
                <a:ext cx="8229600" cy="4525963"/>
              </a:xfrm>
              <a:blipFill>
                <a:blip r:embed="rId3"/>
                <a:stretch>
                  <a:fillRect l="-1389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714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0200-840A-B7A7-CB3E-89D52EA3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A309-375A-B837-A24B-DA78EF1AA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uni-tuebingen.de</a:t>
            </a:r>
            <a:r>
              <a:rPr lang="en-US" sz="1600" dirty="0"/>
              <a:t>/</a:t>
            </a:r>
            <a:r>
              <a:rPr lang="en-US" sz="1600" dirty="0" err="1"/>
              <a:t>fakultaeten</a:t>
            </a:r>
            <a:r>
              <a:rPr lang="en-US" sz="1600" dirty="0"/>
              <a:t>/</a:t>
            </a:r>
            <a:r>
              <a:rPr lang="en-US" sz="1600" dirty="0" err="1"/>
              <a:t>mathematisch-naturwissenschaftliche-fakultaet</a:t>
            </a:r>
            <a:r>
              <a:rPr lang="en-US" sz="1600" dirty="0"/>
              <a:t>/</a:t>
            </a:r>
            <a:r>
              <a:rPr lang="en-US" sz="1600" dirty="0" err="1"/>
              <a:t>fachbereiche</a:t>
            </a:r>
            <a:r>
              <a:rPr lang="en-US" sz="1600" dirty="0"/>
              <a:t>/</a:t>
            </a:r>
            <a:r>
              <a:rPr lang="en-US" sz="1600" dirty="0" err="1"/>
              <a:t>informatik</a:t>
            </a:r>
            <a:r>
              <a:rPr lang="en-US" sz="1600" dirty="0"/>
              <a:t>/</a:t>
            </a:r>
            <a:r>
              <a:rPr lang="en-US" sz="1600" dirty="0" err="1"/>
              <a:t>lehrstuehle</a:t>
            </a:r>
            <a:r>
              <a:rPr lang="en-US" sz="1600" dirty="0"/>
              <a:t>/autonomous-vision/lectures/computer-vision/</a:t>
            </a:r>
            <a:endParaRPr lang="en-RW" sz="1600" dirty="0"/>
          </a:p>
        </p:txBody>
      </p:sp>
    </p:spTree>
    <p:extLst>
      <p:ext uri="{BB962C8B-B14F-4D97-AF65-F5344CB8AC3E}">
        <p14:creationId xmlns:p14="http://schemas.microsoft.com/office/powerpoint/2010/main" val="300633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6A67D-363C-2C95-9730-782DC9CC9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D801-9C6F-7BAB-783A-907AE39A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5F10D-2F0F-03F0-E4BB-5F75F17276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re-consider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where: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represent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a matrix? </a:t>
                </a:r>
              </a:p>
              <a:p>
                <a:pPr lvl="1"/>
                <a:r>
                  <a:rPr lang="en-US" dirty="0"/>
                  <a:t>That’s, is there a matrix A such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5F10D-2F0F-03F0-E4BB-5F75F17276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  <a:blipFill>
                <a:blip r:embed="rId2"/>
                <a:stretch>
                  <a:fillRect l="-1649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7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DF31-DE98-BB39-BFCF-283F8498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Geometric primitive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AA24-A31D-894F-363C-DBB1358A1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Geometric primitives are the basic building blocks used to describe 3D shapes</a:t>
            </a:r>
          </a:p>
          <a:p>
            <a:endParaRPr lang="en-RW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RW" sz="2800" dirty="0"/>
              <a:t>Examples: Points, lines, planes</a:t>
            </a:r>
          </a:p>
        </p:txBody>
      </p:sp>
    </p:spTree>
    <p:extLst>
      <p:ext uri="{BB962C8B-B14F-4D97-AF65-F5344CB8AC3E}">
        <p14:creationId xmlns:p14="http://schemas.microsoft.com/office/powerpoint/2010/main" val="2516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2DCE-B571-27DC-7745-B7EF8ADA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2D</a:t>
            </a:r>
            <a:r>
              <a:rPr lang="en-US" sz="4400" spc="-87" dirty="0"/>
              <a:t> </a:t>
            </a:r>
            <a:r>
              <a:rPr lang="en-US" sz="4400" spc="-16" dirty="0"/>
              <a:t>Points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9FEC7-076D-E011-A85B-B57952238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07694"/>
                <a:ext cx="8229600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800" dirty="0"/>
                  <a:t>2D points can be written in inhomogeneous coordinates as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RW" sz="2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RW" sz="16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/>
                  <a:t>or in homogeneous coordinates as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acc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RW" sz="20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R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R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∖{(0,0,0)}</m:t>
                    </m:r>
                  </m:oMath>
                </a14:m>
                <a:r>
                  <a:rPr lang="en-US" sz="2800" dirty="0"/>
                  <a:t> is called projective space.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Homogeneous vectors that differ only by scale are considered equivalent and define an equivalence class.</a:t>
                </a:r>
                <a:endParaRPr lang="en-RW" sz="2800" dirty="0"/>
              </a:p>
              <a:p>
                <a:pPr lvl="1"/>
                <a:endParaRPr lang="en-RW" sz="16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RW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9FEC7-076D-E011-A85B-B57952238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07694"/>
                <a:ext cx="8229600" cy="4525963"/>
              </a:xfrm>
              <a:blipFill>
                <a:blip r:embed="rId2"/>
                <a:stretch>
                  <a:fillRect l="-1235" t="-1117" r="-1852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1805"/>
      </p:ext>
    </p:extLst>
  </p:cSld>
  <p:clrMapOvr>
    <a:masterClrMapping/>
  </p:clrMapOvr>
</p:sld>
</file>

<file path=ppt/theme/theme1.xml><?xml version="1.0" encoding="utf-8"?>
<a:theme xmlns:a="http://schemas.openxmlformats.org/drawingml/2006/main" name="CMUR_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8BF47190-E6FD-427D-9649-09C8310C6DC6}" vid="{31C3F284-EBA8-4357-B68E-EBADBF5D4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58525</TotalTime>
  <Words>2401</Words>
  <Application>Microsoft Macintosh PowerPoint</Application>
  <PresentationFormat>On-screen Show (4:3)</PresentationFormat>
  <Paragraphs>356</Paragraphs>
  <Slides>61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</vt:lpstr>
      <vt:lpstr>Eurostile</vt:lpstr>
      <vt:lpstr>Helvetica</vt:lpstr>
      <vt:lpstr>Georgia</vt:lpstr>
      <vt:lpstr>Arial Narrow</vt:lpstr>
      <vt:lpstr>Cambria Math</vt:lpstr>
      <vt:lpstr>Calibri</vt:lpstr>
      <vt:lpstr>Wingdings</vt:lpstr>
      <vt:lpstr>Montserrat</vt:lpstr>
      <vt:lpstr>Aptos</vt:lpstr>
      <vt:lpstr>Symbol</vt:lpstr>
      <vt:lpstr>CMUR_presentation</vt:lpstr>
      <vt:lpstr>18-799: Applied Computer Vision Spring 2026</vt:lpstr>
      <vt:lpstr>Objectives</vt:lpstr>
      <vt:lpstr>Homogeneous Coordinates </vt:lpstr>
      <vt:lpstr>Homogeneous Coordinates </vt:lpstr>
      <vt:lpstr>Homogeneous Coordinates </vt:lpstr>
      <vt:lpstr>Homogeneous Coordinates </vt:lpstr>
      <vt:lpstr>Homogeneous Coordinates </vt:lpstr>
      <vt:lpstr>Geometric primitive</vt:lpstr>
      <vt:lpstr>2D Points</vt:lpstr>
      <vt:lpstr>2D Points</vt:lpstr>
      <vt:lpstr>2D Lines</vt:lpstr>
      <vt:lpstr>Cross Product</vt:lpstr>
      <vt:lpstr>Cross Product</vt:lpstr>
      <vt:lpstr>2D Line: Example</vt:lpstr>
      <vt:lpstr>2D Line: Example</vt:lpstr>
      <vt:lpstr>2D Conics</vt:lpstr>
      <vt:lpstr>3D Quadrics</vt:lpstr>
      <vt:lpstr>Translation</vt:lpstr>
      <vt:lpstr>Affine</vt:lpstr>
      <vt:lpstr>Projective</vt:lpstr>
      <vt:lpstr>Projective</vt:lpstr>
      <vt:lpstr>Projective</vt:lpstr>
      <vt:lpstr>Projective</vt:lpstr>
      <vt:lpstr>2D Transformation</vt:lpstr>
      <vt:lpstr>3D Transformation</vt:lpstr>
      <vt:lpstr>Geometric Image Formation</vt:lpstr>
      <vt:lpstr>Perspective Projection</vt:lpstr>
      <vt:lpstr>Perspective Projection</vt:lpstr>
      <vt:lpstr>Perspective Projection</vt:lpstr>
      <vt:lpstr>Chaining Transformation</vt:lpstr>
      <vt:lpstr>Perspective Projection</vt:lpstr>
      <vt:lpstr>Perspective Projection</vt:lpstr>
      <vt:lpstr>Perspective Projection</vt:lpstr>
      <vt:lpstr>Perspective projection</vt:lpstr>
      <vt:lpstr>Perspective projection</vt:lpstr>
      <vt:lpstr>Perspective projection</vt:lpstr>
      <vt:lpstr>Adding a lens</vt:lpstr>
      <vt:lpstr>Perspective projection</vt:lpstr>
      <vt:lpstr>Perspective projection</vt:lpstr>
      <vt:lpstr>Perspective projection</vt:lpstr>
      <vt:lpstr>Depth of field</vt:lpstr>
      <vt:lpstr>Perspective projection</vt:lpstr>
      <vt:lpstr>Lens</vt:lpstr>
      <vt:lpstr>Lens</vt:lpstr>
      <vt:lpstr>Lens</vt:lpstr>
      <vt:lpstr>Lens Defocus</vt:lpstr>
      <vt:lpstr>Lens Distortion</vt:lpstr>
      <vt:lpstr>Lens Distortion</vt:lpstr>
      <vt:lpstr>Photometric Image Formation</vt:lpstr>
      <vt:lpstr>Rendering Equation</vt:lpstr>
      <vt:lpstr>Global Illumination</vt:lpstr>
      <vt:lpstr>Diffuse and Specular Reflection</vt:lpstr>
      <vt:lpstr>Image Sensor</vt:lpstr>
      <vt:lpstr>Image Sensor</vt:lpstr>
      <vt:lpstr>Image Sensor</vt:lpstr>
      <vt:lpstr>Image Sensor</vt:lpstr>
      <vt:lpstr>Sampling and Quantization in Digital Imaging</vt:lpstr>
      <vt:lpstr>Sampling and Quantization in Digital Imaging</vt:lpstr>
      <vt:lpstr>Pixel Pitch and Resolution</vt:lpstr>
      <vt:lpstr>Quantization</vt:lpstr>
      <vt:lpstr>Reference</vt:lpstr>
    </vt:vector>
  </TitlesOfParts>
  <Company>Carnegie Mellon University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Krogh</dc:creator>
  <cp:lastModifiedBy>Moise Busogi</cp:lastModifiedBy>
  <cp:revision>234</cp:revision>
  <cp:lastPrinted>2018-08-27T08:05:04Z</cp:lastPrinted>
  <dcterms:created xsi:type="dcterms:W3CDTF">2017-10-24T18:38:22Z</dcterms:created>
  <dcterms:modified xsi:type="dcterms:W3CDTF">2026-01-21T08:15:22Z</dcterms:modified>
</cp:coreProperties>
</file>